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72" r:id="rId4"/>
    <p:sldId id="260" r:id="rId5"/>
    <p:sldId id="273" r:id="rId6"/>
    <p:sldId id="263" r:id="rId7"/>
    <p:sldId id="264" r:id="rId8"/>
    <p:sldId id="276" r:id="rId9"/>
    <p:sldId id="269" r:id="rId10"/>
    <p:sldId id="270" r:id="rId11"/>
    <p:sldId id="268" r:id="rId12"/>
    <p:sldId id="271" r:id="rId13"/>
    <p:sldId id="259" r:id="rId14"/>
    <p:sldId id="261" r:id="rId15"/>
    <p:sldId id="262" r:id="rId16"/>
    <p:sldId id="278" r:id="rId17"/>
    <p:sldId id="279" r:id="rId18"/>
    <p:sldId id="280" r:id="rId19"/>
    <p:sldId id="281" r:id="rId20"/>
    <p:sldId id="283" r:id="rId21"/>
    <p:sldId id="282" r:id="rId22"/>
    <p:sldId id="284" r:id="rId23"/>
    <p:sldId id="285" r:id="rId24"/>
    <p:sldId id="274" r:id="rId25"/>
    <p:sldId id="286" r:id="rId26"/>
    <p:sldId id="287" r:id="rId27"/>
    <p:sldId id="288" r:id="rId28"/>
    <p:sldId id="275" r:id="rId29"/>
    <p:sldId id="289" r:id="rId30"/>
    <p:sldId id="25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90" autoAdjust="0"/>
  </p:normalViewPr>
  <p:slideViewPr>
    <p:cSldViewPr>
      <p:cViewPr varScale="1">
        <p:scale>
          <a:sx n="65" d="100"/>
          <a:sy n="65" d="100"/>
        </p:scale>
        <p:origin x="132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47942-1EE3-4641-B7A2-433374441120}" type="datetimeFigureOut">
              <a:rPr lang="en-US" smtClean="0"/>
              <a:pPr/>
              <a:t>10/10/2019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57AED-3E48-4864-AF03-E166FB01D4E8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57AED-3E48-4864-AF03-E166FB01D4E8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57AED-3E48-4864-AF03-E166FB01D4E8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57AED-3E48-4864-AF03-E166FB01D4E8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808-1703-439E-BAB8-973C8975C2DF}" type="datetimeFigureOut">
              <a:rPr lang="en-US" smtClean="0"/>
              <a:pPr/>
              <a:t>10/10/2019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E506-098B-4FF2-916E-764F4D28341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808-1703-439E-BAB8-973C8975C2DF}" type="datetimeFigureOut">
              <a:rPr lang="en-US" smtClean="0"/>
              <a:pPr/>
              <a:t>10/10/2019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E506-098B-4FF2-916E-764F4D28341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808-1703-439E-BAB8-973C8975C2DF}" type="datetimeFigureOut">
              <a:rPr lang="en-US" smtClean="0"/>
              <a:pPr/>
              <a:t>10/10/2019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E506-098B-4FF2-916E-764F4D28341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  2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794000"/>
          </a:xfrm>
          <a:prstGeom prst="rect">
            <a:avLst/>
          </a:prstGeom>
          <a:ln w="0">
            <a:noFill/>
          </a:ln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2400" b="0" i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pic>
        <p:nvPicPr>
          <p:cNvPr id="23" name="Image 22" descr="LOGOS-ACCUEI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00" y="5940000"/>
            <a:ext cx="4873752" cy="579120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24000" y="3672000"/>
            <a:ext cx="6461760" cy="38663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000" b="1">
                <a:solidFill>
                  <a:srgbClr val="00468A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900" b="1">
                <a:solidFill>
                  <a:srgbClr val="00468A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500" cap="all" spc="200">
                <a:solidFill>
                  <a:srgbClr val="00478B"/>
                </a:solidFill>
              </a:defRPr>
            </a:lvl3pPr>
            <a:lvl4pPr marL="0" indent="0">
              <a:spcBef>
                <a:spcPts val="0"/>
              </a:spcBef>
              <a:buClr>
                <a:srgbClr val="00468A"/>
              </a:buClr>
              <a:buSzPct val="130000"/>
              <a:buFontTx/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Third </a:t>
            </a:r>
            <a:r>
              <a:rPr lang="en-US" dirty="0" err="1"/>
              <a:t>lsevel</a:t>
            </a:r>
            <a:endParaRPr lang="en-US" dirty="0"/>
          </a:p>
          <a:p>
            <a:pPr lvl="2"/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1708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9"/>
          <p:cNvSpPr>
            <a:spLocks noChangeAspect="1"/>
          </p:cNvSpPr>
          <p:nvPr userDrawn="1"/>
        </p:nvSpPr>
        <p:spPr>
          <a:xfrm>
            <a:off x="-390766" y="5144809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24000" y="900000"/>
            <a:ext cx="6461760" cy="45259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3200" b="1">
                <a:solidFill>
                  <a:srgbClr val="00468A"/>
                </a:solidFill>
              </a:defRPr>
            </a:lvl1pPr>
            <a:lvl2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2500" b="0">
                <a:solidFill>
                  <a:srgbClr val="00468A"/>
                </a:solidFill>
              </a:defRPr>
            </a:lvl2pPr>
            <a:lvl3pPr marL="0" indent="0">
              <a:spcBef>
                <a:spcPts val="0"/>
              </a:spcBef>
              <a:spcAft>
                <a:spcPts val="800"/>
              </a:spcAft>
              <a:buFontTx/>
              <a:buNone/>
              <a:defRPr sz="1700" b="1">
                <a:solidFill>
                  <a:srgbClr val="00468A"/>
                </a:solidFill>
              </a:defRPr>
            </a:lvl3pPr>
            <a:lvl4pPr marL="0" indent="0">
              <a:spcBef>
                <a:spcPts val="0"/>
              </a:spcBef>
              <a:buClr>
                <a:srgbClr val="00468A"/>
              </a:buClr>
              <a:buSzPct val="130000"/>
              <a:buFontTx/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540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468A"/>
              </a:buClr>
              <a:buSzPct val="150000"/>
              <a:buFont typeface="Arial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2124075" y="188561"/>
            <a:ext cx="6461125" cy="3444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1100" kern="1100" cap="all" spc="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200" cap="all" spc="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 sz="1100" kern="1100" cap="all" spc="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200" cap="all" spc="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200" cap="all" spc="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fr-FR" dirty="0"/>
              <a:t>TITRE DE LA SECTION OU DU CHAPITRE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4074" y="6444000"/>
            <a:ext cx="5756609" cy="1650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  <p:txBody>
          <a:bodyPr lIns="0" tIns="0" rIns="0" bIns="0"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Titre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présentation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64000" y="6480000"/>
            <a:ext cx="523699" cy="1650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lIns="0" tIns="0" rIns="0" bIns="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LOGOS-ARTICLE-BL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0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808-1703-439E-BAB8-973C8975C2DF}" type="datetimeFigureOut">
              <a:rPr lang="en-US" smtClean="0"/>
              <a:pPr/>
              <a:t>10/10/2019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E506-098B-4FF2-916E-764F4D28341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808-1703-439E-BAB8-973C8975C2DF}" type="datetimeFigureOut">
              <a:rPr lang="en-US" smtClean="0"/>
              <a:pPr/>
              <a:t>10/10/2019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E506-098B-4FF2-916E-764F4D28341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808-1703-439E-BAB8-973C8975C2DF}" type="datetimeFigureOut">
              <a:rPr lang="en-US" smtClean="0"/>
              <a:pPr/>
              <a:t>10/10/2019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E506-098B-4FF2-916E-764F4D28341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808-1703-439E-BAB8-973C8975C2DF}" type="datetimeFigureOut">
              <a:rPr lang="en-US" smtClean="0"/>
              <a:pPr/>
              <a:t>10/10/2019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E506-098B-4FF2-916E-764F4D28341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808-1703-439E-BAB8-973C8975C2DF}" type="datetimeFigureOut">
              <a:rPr lang="en-US" smtClean="0"/>
              <a:pPr/>
              <a:t>10/10/2019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E506-098B-4FF2-916E-764F4D28341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808-1703-439E-BAB8-973C8975C2DF}" type="datetimeFigureOut">
              <a:rPr lang="en-US" smtClean="0"/>
              <a:pPr/>
              <a:t>10/10/2019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E506-098B-4FF2-916E-764F4D28341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808-1703-439E-BAB8-973C8975C2DF}" type="datetimeFigureOut">
              <a:rPr lang="en-US" smtClean="0"/>
              <a:pPr/>
              <a:t>10/10/2019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E506-098B-4FF2-916E-764F4D28341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F808-1703-439E-BAB8-973C8975C2DF}" type="datetimeFigureOut">
              <a:rPr lang="en-US" smtClean="0"/>
              <a:pPr/>
              <a:t>10/10/2019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E506-098B-4FF2-916E-764F4D28341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BF808-1703-439E-BAB8-973C8975C2DF}" type="datetimeFigureOut">
              <a:rPr lang="en-US" smtClean="0"/>
              <a:pPr/>
              <a:t>10/10/2019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FE506-098B-4FF2-916E-764F4D28341E}" type="slidenum">
              <a:rPr lang="en-GB" smtClean="0"/>
              <a:pPr/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pour une image  20" descr="PHOTO-STATION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 r="473"/>
          <a:stretch>
            <a:fillRect/>
          </a:stretch>
        </p:blipFill>
        <p:spPr/>
      </p:pic>
      <p:grpSp>
        <p:nvGrpSpPr>
          <p:cNvPr id="2" name="Grouper 3"/>
          <p:cNvGrpSpPr/>
          <p:nvPr/>
        </p:nvGrpSpPr>
        <p:grpSpPr>
          <a:xfrm>
            <a:off x="-106453" y="1963703"/>
            <a:ext cx="9350375" cy="1656000"/>
            <a:chOff x="-106453" y="1027259"/>
            <a:chExt cx="9350375" cy="1656000"/>
          </a:xfrm>
        </p:grpSpPr>
        <p:sp>
          <p:nvSpPr>
            <p:cNvPr id="5" name="Ellipse 4"/>
            <p:cNvSpPr/>
            <p:nvPr/>
          </p:nvSpPr>
          <p:spPr>
            <a:xfrm>
              <a:off x="1107985" y="1450447"/>
              <a:ext cx="809625" cy="809625"/>
            </a:xfrm>
            <a:prstGeom prst="ellipse">
              <a:avLst/>
            </a:prstGeom>
            <a:solidFill>
              <a:srgbClr val="A0DCF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6" name="Ellipse 5"/>
            <p:cNvSpPr/>
            <p:nvPr/>
          </p:nvSpPr>
          <p:spPr>
            <a:xfrm>
              <a:off x="1512797" y="1450447"/>
              <a:ext cx="809625" cy="809625"/>
            </a:xfrm>
            <a:prstGeom prst="ellipse">
              <a:avLst/>
            </a:prstGeom>
            <a:solidFill>
              <a:schemeClr val="accent1">
                <a:lumMod val="75000"/>
                <a:alpha val="6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298360" y="1450447"/>
              <a:ext cx="809625" cy="809625"/>
            </a:xfrm>
            <a:prstGeom prst="ellipse">
              <a:avLst/>
            </a:prstGeom>
            <a:solidFill>
              <a:srgbClr val="64A0B4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8" name="Ellipse 7"/>
            <p:cNvSpPr/>
            <p:nvPr/>
          </p:nvSpPr>
          <p:spPr>
            <a:xfrm>
              <a:off x="1917610" y="1450447"/>
              <a:ext cx="809625" cy="809625"/>
            </a:xfrm>
            <a:prstGeom prst="ellipse">
              <a:avLst/>
            </a:prstGeom>
            <a:solidFill>
              <a:srgbClr val="A0DCF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A0DCFF"/>
                  </a:solidFill>
                </a:rPr>
                <a:t> </a:t>
              </a:r>
            </a:p>
          </p:txBody>
        </p:sp>
        <p:sp>
          <p:nvSpPr>
            <p:cNvPr id="9" name="Ellipse 8"/>
            <p:cNvSpPr>
              <a:spLocks noChangeAspect="1"/>
            </p:cNvSpPr>
            <p:nvPr/>
          </p:nvSpPr>
          <p:spPr>
            <a:xfrm>
              <a:off x="2322422" y="1027259"/>
              <a:ext cx="1656000" cy="1656000"/>
            </a:xfrm>
            <a:prstGeom prst="ellipse">
              <a:avLst/>
            </a:prstGeom>
            <a:solidFill>
              <a:srgbClr val="A0DCFF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A0DCFF"/>
                  </a:solidFill>
                </a:rPr>
                <a:t> </a:t>
              </a:r>
            </a:p>
          </p:txBody>
        </p:sp>
        <p:sp>
          <p:nvSpPr>
            <p:cNvPr id="10" name="Ellipse 9"/>
            <p:cNvSpPr>
              <a:spLocks noChangeAspect="1"/>
            </p:cNvSpPr>
            <p:nvPr/>
          </p:nvSpPr>
          <p:spPr>
            <a:xfrm>
              <a:off x="3100297" y="1027259"/>
              <a:ext cx="1656000" cy="1656000"/>
            </a:xfrm>
            <a:prstGeom prst="ellipse">
              <a:avLst/>
            </a:prstGeom>
            <a:solidFill>
              <a:schemeClr val="accent1">
                <a:lumMod val="75000"/>
                <a:alpha val="31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A0DCFF"/>
                  </a:solidFill>
                </a:rPr>
                <a:t>  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-106453" y="1450447"/>
              <a:ext cx="809625" cy="809625"/>
            </a:xfrm>
            <a:prstGeom prst="ellipse">
              <a:avLst/>
            </a:prstGeom>
            <a:solidFill>
              <a:srgbClr val="A0DCF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4351484" y="1450447"/>
              <a:ext cx="809625" cy="809625"/>
            </a:xfrm>
            <a:prstGeom prst="ellipse">
              <a:avLst/>
            </a:prstGeom>
            <a:solidFill>
              <a:srgbClr val="A0DCF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A0DCFF"/>
                  </a:solidFill>
                </a:rPr>
                <a:t> </a:t>
              </a:r>
            </a:p>
          </p:txBody>
        </p:sp>
        <p:sp>
          <p:nvSpPr>
            <p:cNvPr id="13" name="Ellipse 12"/>
            <p:cNvSpPr/>
            <p:nvPr/>
          </p:nvSpPr>
          <p:spPr>
            <a:xfrm>
              <a:off x="4756297" y="1450447"/>
              <a:ext cx="809625" cy="809625"/>
            </a:xfrm>
            <a:prstGeom prst="ellipse">
              <a:avLst/>
            </a:prstGeom>
            <a:solidFill>
              <a:srgbClr val="A0DCF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A0DCFF"/>
                  </a:solidFill>
                </a:rPr>
                <a:t> 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5157697" y="1450447"/>
              <a:ext cx="809625" cy="809625"/>
            </a:xfrm>
            <a:prstGeom prst="ellipse">
              <a:avLst/>
            </a:prstGeom>
            <a:solidFill>
              <a:schemeClr val="accent1">
                <a:lumMod val="75000"/>
                <a:alpha val="68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15" name="Ellipse 14"/>
            <p:cNvSpPr/>
            <p:nvPr/>
          </p:nvSpPr>
          <p:spPr>
            <a:xfrm>
              <a:off x="5565922" y="1450447"/>
              <a:ext cx="809625" cy="809625"/>
            </a:xfrm>
            <a:prstGeom prst="ellipse">
              <a:avLst/>
            </a:prstGeom>
            <a:solidFill>
              <a:srgbClr val="A0DCFF">
                <a:alpha val="3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A0DCFF"/>
                  </a:solidFill>
                </a:rPr>
                <a:t> 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5970734" y="1450447"/>
              <a:ext cx="809625" cy="809625"/>
            </a:xfrm>
            <a:prstGeom prst="ellipse">
              <a:avLst/>
            </a:prstGeom>
            <a:solidFill>
              <a:srgbClr val="64A0B4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17" name="Ellipse 16"/>
            <p:cNvSpPr>
              <a:spLocks noChangeAspect="1"/>
            </p:cNvSpPr>
            <p:nvPr/>
          </p:nvSpPr>
          <p:spPr>
            <a:xfrm>
              <a:off x="6376897" y="1027259"/>
              <a:ext cx="1656000" cy="1656000"/>
            </a:xfrm>
            <a:prstGeom prst="ellipse">
              <a:avLst/>
            </a:prstGeom>
            <a:solidFill>
              <a:srgbClr val="A0DCFF">
                <a:alpha val="4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A0DCFF"/>
                  </a:solidFill>
                </a:rPr>
                <a:t> </a:t>
              </a:r>
            </a:p>
          </p:txBody>
        </p:sp>
        <p:sp>
          <p:nvSpPr>
            <p:cNvPr id="18" name="Ellipse 17"/>
            <p:cNvSpPr/>
            <p:nvPr/>
          </p:nvSpPr>
          <p:spPr>
            <a:xfrm>
              <a:off x="7628084" y="1450447"/>
              <a:ext cx="809625" cy="809625"/>
            </a:xfrm>
            <a:prstGeom prst="ellipse">
              <a:avLst/>
            </a:prstGeom>
            <a:solidFill>
              <a:srgbClr val="A0DCF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A0DCFF"/>
                  </a:solidFill>
                </a:rPr>
                <a:t> 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8032897" y="1450447"/>
              <a:ext cx="809625" cy="809625"/>
            </a:xfrm>
            <a:prstGeom prst="ellipse">
              <a:avLst/>
            </a:prstGeom>
            <a:solidFill>
              <a:srgbClr val="64A0B4">
                <a:alpha val="8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A0DCFF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8434297" y="1450447"/>
              <a:ext cx="809625" cy="809625"/>
            </a:xfrm>
            <a:prstGeom prst="ellipse">
              <a:avLst/>
            </a:prstGeom>
            <a:solidFill>
              <a:srgbClr val="A0DCF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rgbClr val="A0DCFF"/>
                  </a:solidFill>
                </a:rPr>
                <a:t> </a:t>
              </a:r>
            </a:p>
          </p:txBody>
        </p:sp>
      </p:grpSp>
      <p:sp>
        <p:nvSpPr>
          <p:cNvPr id="22" name="Espace réservé du contenu 1">
            <a:extLst>
              <a:ext uri="{FF2B5EF4-FFF2-40B4-BE49-F238E27FC236}">
                <a16:creationId xmlns:a16="http://schemas.microsoft.com/office/drawing/2014/main" id="{A2C44405-5ED7-A145-A4FE-04ED8AB66966}"/>
              </a:ext>
            </a:extLst>
          </p:cNvPr>
          <p:cNvSpPr txBox="1">
            <a:spLocks/>
          </p:cNvSpPr>
          <p:nvPr/>
        </p:nvSpPr>
        <p:spPr>
          <a:xfrm>
            <a:off x="1636495" y="5377718"/>
            <a:ext cx="6024833" cy="10354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contourClr>
              <a:schemeClr val="bg1"/>
            </a:contourClr>
          </a:sp3d>
        </p:spPr>
        <p:txBody>
          <a:bodyPr lIns="0" tIns="0" rIns="0" bIns="0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4000" b="1" kern="1200">
                <a:solidFill>
                  <a:srgbClr val="00468A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buFontTx/>
              <a:buNone/>
              <a:defRPr sz="2900" b="1" kern="1200">
                <a:solidFill>
                  <a:srgbClr val="00468A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buFontTx/>
              <a:buNone/>
              <a:defRPr sz="1500" kern="1200" cap="all" spc="200">
                <a:solidFill>
                  <a:srgbClr val="00478B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buClr>
                <a:srgbClr val="00468A"/>
              </a:buClr>
              <a:buSzPct val="130000"/>
              <a:buFontTx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buFontTx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Jean-Philippe </a:t>
            </a:r>
            <a:r>
              <a:rPr lang="fr-FR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Gac</a:t>
            </a:r>
            <a:endParaRPr lang="fr-FR" sz="2000" b="0" dirty="0">
              <a:solidFill>
                <a:schemeClr val="tx1">
                  <a:lumMod val="65000"/>
                  <a:lumOff val="35000"/>
                </a:schemeClr>
              </a:solidFill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537" y="3573016"/>
            <a:ext cx="8540750" cy="2061143"/>
          </a:xfrm>
        </p:spPr>
        <p:txBody>
          <a:bodyPr/>
          <a:lstStyle/>
          <a:p>
            <a:pPr algn="ctr"/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Etude décennale : </a:t>
            </a:r>
          </a:p>
          <a:p>
            <a:pPr algn="ctr"/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quels sont les facteurs influençant le cycle des carbonates </a:t>
            </a:r>
            <a:endParaRPr lang="fr-FR" sz="2400" dirty="0" smtClean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 </a:t>
            </a:r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écosystèmes côtiers de Manche Occidentale ?</a:t>
            </a:r>
            <a:endParaRPr lang="fr-FR" sz="2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2" algn="ctr">
              <a:lnSpc>
                <a:spcPct val="150000"/>
              </a:lnSpc>
            </a:pPr>
            <a:r>
              <a:rPr lang="fr-FR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INTERCOMPARAISON SOMLIT</a:t>
            </a:r>
          </a:p>
          <a:p>
            <a:pPr lvl="2" algn="ctr">
              <a:lnSpc>
                <a:spcPct val="150000"/>
              </a:lnSpc>
            </a:pPr>
            <a:r>
              <a:rPr lang="fr-FR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10 OCTOBRE 2019</a:t>
            </a:r>
          </a:p>
        </p:txBody>
      </p:sp>
      <p:pic>
        <p:nvPicPr>
          <p:cNvPr id="1026" name="Picture 2" descr="Résultat de recherche d'images pour &quot;somli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32809"/>
            <a:ext cx="773997" cy="77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9931" y="5634159"/>
            <a:ext cx="8657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Thierry </a:t>
            </a:r>
            <a:r>
              <a:rPr lang="en-GB" sz="1400" dirty="0" err="1" smtClean="0"/>
              <a:t>Cariou</a:t>
            </a:r>
            <a:r>
              <a:rPr lang="en-GB" sz="1400" dirty="0" smtClean="0"/>
              <a:t>, </a:t>
            </a:r>
            <a:r>
              <a:rPr lang="en-GB" sz="1400" dirty="0"/>
              <a:t>Emilie </a:t>
            </a:r>
            <a:r>
              <a:rPr lang="en-GB" sz="1400" dirty="0" err="1" smtClean="0"/>
              <a:t>Grossteffan</a:t>
            </a:r>
            <a:r>
              <a:rPr lang="en-GB" sz="1400" dirty="0" smtClean="0"/>
              <a:t>, </a:t>
            </a:r>
            <a:r>
              <a:rPr lang="en-GB" sz="1400" dirty="0"/>
              <a:t>Eric </a:t>
            </a:r>
            <a:r>
              <a:rPr lang="en-GB" sz="1400" dirty="0" err="1" smtClean="0"/>
              <a:t>Macé</a:t>
            </a:r>
            <a:r>
              <a:rPr lang="en-GB" sz="1400" dirty="0" smtClean="0"/>
              <a:t>, </a:t>
            </a:r>
            <a:r>
              <a:rPr lang="en-GB" sz="1400" dirty="0"/>
              <a:t>Peggy </a:t>
            </a:r>
            <a:r>
              <a:rPr lang="en-GB" sz="1400" dirty="0" err="1" smtClean="0"/>
              <a:t>Rimmelin-Maury</a:t>
            </a:r>
            <a:r>
              <a:rPr lang="en-GB" sz="1400" dirty="0" smtClean="0"/>
              <a:t>, </a:t>
            </a:r>
            <a:r>
              <a:rPr lang="en-GB" sz="1400" dirty="0"/>
              <a:t>Marc </a:t>
            </a:r>
            <a:r>
              <a:rPr lang="en-GB" sz="1400" dirty="0" err="1" smtClean="0"/>
              <a:t>Vernet</a:t>
            </a:r>
            <a:r>
              <a:rPr lang="en-GB" sz="1400" dirty="0" smtClean="0"/>
              <a:t> et </a:t>
            </a:r>
            <a:r>
              <a:rPr lang="en-GB" sz="1400" dirty="0"/>
              <a:t>Yann </a:t>
            </a:r>
            <a:r>
              <a:rPr lang="en-GB" sz="1400" dirty="0" err="1" smtClean="0"/>
              <a:t>Bozec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758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428596" y="0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Paramètres suivis</a:t>
            </a:r>
            <a:endParaRPr lang="fr-F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Matériel et méthode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13" name="Cube 12"/>
          <p:cNvSpPr/>
          <p:nvPr/>
        </p:nvSpPr>
        <p:spPr>
          <a:xfrm>
            <a:off x="2500298" y="2571744"/>
            <a:ext cx="4714908" cy="3857652"/>
          </a:xfrm>
          <a:prstGeom prst="cube">
            <a:avLst>
              <a:gd name="adj" fmla="val 14389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entagone 14"/>
          <p:cNvSpPr/>
          <p:nvPr/>
        </p:nvSpPr>
        <p:spPr>
          <a:xfrm>
            <a:off x="500034" y="3857628"/>
            <a:ext cx="1714512" cy="42862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Rivières</a:t>
            </a:r>
            <a:endParaRPr lang="en-GB" dirty="0"/>
          </a:p>
        </p:txBody>
      </p:sp>
      <p:sp>
        <p:nvSpPr>
          <p:cNvPr id="16" name="Double flèche verticale 15"/>
          <p:cNvSpPr/>
          <p:nvPr/>
        </p:nvSpPr>
        <p:spPr>
          <a:xfrm>
            <a:off x="5214942" y="2214554"/>
            <a:ext cx="285752" cy="71438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be 13"/>
          <p:cNvSpPr/>
          <p:nvPr/>
        </p:nvSpPr>
        <p:spPr>
          <a:xfrm>
            <a:off x="2500298" y="714356"/>
            <a:ext cx="4714908" cy="1500198"/>
          </a:xfrm>
          <a:prstGeom prst="cube">
            <a:avLst>
              <a:gd name="adj" fmla="val 15058"/>
            </a:avLst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571736" y="3214686"/>
            <a:ext cx="4000528" cy="157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Paramètres SOMLIT</a:t>
            </a:r>
          </a:p>
          <a:p>
            <a:pPr algn="ctr"/>
            <a:r>
              <a:rPr lang="fr-FR" dirty="0" smtClean="0"/>
              <a:t>Température</a:t>
            </a:r>
          </a:p>
          <a:p>
            <a:pPr algn="ctr"/>
            <a:r>
              <a:rPr lang="fr-FR" dirty="0" smtClean="0"/>
              <a:t>Salinité</a:t>
            </a:r>
          </a:p>
          <a:p>
            <a:pPr algn="ctr"/>
            <a:r>
              <a:rPr lang="fr-FR" dirty="0" smtClean="0"/>
              <a:t>Fluorescence</a:t>
            </a:r>
          </a:p>
          <a:p>
            <a:pPr algn="ctr"/>
            <a:r>
              <a:rPr lang="fr-FR" dirty="0" smtClean="0"/>
              <a:t>Nutriments…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286380" y="3786190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1997 - 2019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428596" y="0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Paramètres suivis</a:t>
            </a:r>
            <a:endParaRPr lang="fr-F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Matériel et méthode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13" name="Cube 12"/>
          <p:cNvSpPr/>
          <p:nvPr/>
        </p:nvSpPr>
        <p:spPr>
          <a:xfrm>
            <a:off x="2500298" y="2571744"/>
            <a:ext cx="4714908" cy="3857652"/>
          </a:xfrm>
          <a:prstGeom prst="cube">
            <a:avLst>
              <a:gd name="adj" fmla="val 14389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entagone 14"/>
          <p:cNvSpPr/>
          <p:nvPr/>
        </p:nvSpPr>
        <p:spPr>
          <a:xfrm>
            <a:off x="500034" y="3857628"/>
            <a:ext cx="1714512" cy="42862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Rivières</a:t>
            </a:r>
            <a:endParaRPr lang="en-GB" dirty="0"/>
          </a:p>
        </p:txBody>
      </p:sp>
      <p:sp>
        <p:nvSpPr>
          <p:cNvPr id="16" name="Double flèche verticale 15"/>
          <p:cNvSpPr/>
          <p:nvPr/>
        </p:nvSpPr>
        <p:spPr>
          <a:xfrm>
            <a:off x="5214942" y="2214554"/>
            <a:ext cx="285752" cy="71438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be 13"/>
          <p:cNvSpPr/>
          <p:nvPr/>
        </p:nvSpPr>
        <p:spPr>
          <a:xfrm>
            <a:off x="2500298" y="714356"/>
            <a:ext cx="4714908" cy="1500198"/>
          </a:xfrm>
          <a:prstGeom prst="cube">
            <a:avLst>
              <a:gd name="adj" fmla="val 15058"/>
            </a:avLst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571736" y="3214686"/>
            <a:ext cx="4000528" cy="157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Paramètres SOMLIT</a:t>
            </a:r>
          </a:p>
          <a:p>
            <a:pPr algn="ctr"/>
            <a:r>
              <a:rPr lang="fr-FR" dirty="0" smtClean="0"/>
              <a:t>Température</a:t>
            </a:r>
          </a:p>
          <a:p>
            <a:pPr algn="ctr"/>
            <a:r>
              <a:rPr lang="fr-FR" dirty="0" smtClean="0"/>
              <a:t>Salinité</a:t>
            </a:r>
          </a:p>
          <a:p>
            <a:pPr algn="ctr"/>
            <a:r>
              <a:rPr lang="fr-FR" dirty="0" smtClean="0"/>
              <a:t>Fluorescence</a:t>
            </a:r>
          </a:p>
          <a:p>
            <a:pPr algn="ctr"/>
            <a:r>
              <a:rPr lang="fr-FR" dirty="0" smtClean="0"/>
              <a:t>Nutriments…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571736" y="4786322"/>
            <a:ext cx="4000528" cy="157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Paramètres carbonates</a:t>
            </a:r>
          </a:p>
          <a:p>
            <a:pPr algn="ctr"/>
            <a:r>
              <a:rPr lang="fr-FR" dirty="0" smtClean="0"/>
              <a:t>Carbone Inorganique Dissous (DIC)</a:t>
            </a:r>
          </a:p>
          <a:p>
            <a:pPr algn="ctr"/>
            <a:r>
              <a:rPr lang="fr-FR" dirty="0" smtClean="0"/>
              <a:t>Alcalinité Totale (TA)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7000892" y="3429000"/>
            <a:ext cx="1857388" cy="2428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Par calcul</a:t>
            </a:r>
          </a:p>
          <a:p>
            <a:pPr algn="ctr"/>
            <a:r>
              <a:rPr lang="fr-FR" dirty="0" smtClean="0"/>
              <a:t>pH</a:t>
            </a:r>
          </a:p>
          <a:p>
            <a:pPr algn="ctr"/>
            <a:r>
              <a:rPr lang="fr-FR" dirty="0" smtClean="0"/>
              <a:t>pCO</a:t>
            </a:r>
            <a:r>
              <a:rPr lang="fr-FR" baseline="-25000" dirty="0" smtClean="0"/>
              <a:t>2</a:t>
            </a:r>
          </a:p>
          <a:p>
            <a:pPr algn="ctr"/>
            <a:r>
              <a:rPr lang="fr-FR" dirty="0" smtClean="0"/>
              <a:t>pCO</a:t>
            </a:r>
            <a:r>
              <a:rPr lang="fr-FR" baseline="-25000" dirty="0" smtClean="0"/>
              <a:t>2term</a:t>
            </a:r>
          </a:p>
          <a:p>
            <a:pPr algn="ctr"/>
            <a:r>
              <a:rPr lang="fr-FR" dirty="0" smtClean="0"/>
              <a:t>pCO</a:t>
            </a:r>
            <a:r>
              <a:rPr lang="fr-FR" baseline="-25000" dirty="0" smtClean="0"/>
              <a:t>2non-</a:t>
            </a:r>
            <a:r>
              <a:rPr lang="fr-FR" baseline="-25000" dirty="0" err="1" smtClean="0"/>
              <a:t>term</a:t>
            </a:r>
            <a:endParaRPr lang="fr-FR" baseline="-25000" dirty="0" smtClean="0"/>
          </a:p>
          <a:p>
            <a:pPr algn="ctr"/>
            <a:r>
              <a:rPr lang="fr-FR" dirty="0" smtClean="0"/>
              <a:t>Calcite</a:t>
            </a:r>
          </a:p>
          <a:p>
            <a:pPr algn="ctr"/>
            <a:r>
              <a:rPr lang="fr-FR" dirty="0" smtClean="0"/>
              <a:t>Aragonite</a:t>
            </a:r>
          </a:p>
          <a:p>
            <a:pPr algn="ctr"/>
            <a:r>
              <a:rPr lang="fr-FR" dirty="0" err="1" smtClean="0"/>
              <a:t>Revelle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5286380" y="3786190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1997 - 2019</a:t>
            </a:r>
            <a:endParaRPr lang="en-GB" sz="1600" b="1" dirty="0"/>
          </a:p>
        </p:txBody>
      </p:sp>
      <p:sp>
        <p:nvSpPr>
          <p:cNvPr id="24" name="Rectangle 23"/>
          <p:cNvSpPr/>
          <p:nvPr/>
        </p:nvSpPr>
        <p:spPr>
          <a:xfrm>
            <a:off x="5286380" y="6000768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2008 - 2019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428596" y="0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Paramètres suivis</a:t>
            </a:r>
            <a:endParaRPr lang="fr-F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 Matériel et méthode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13" name="Cube 12"/>
          <p:cNvSpPr/>
          <p:nvPr/>
        </p:nvSpPr>
        <p:spPr>
          <a:xfrm>
            <a:off x="2500298" y="2571744"/>
            <a:ext cx="4714908" cy="3857652"/>
          </a:xfrm>
          <a:prstGeom prst="cube">
            <a:avLst>
              <a:gd name="adj" fmla="val 14389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entagone 14"/>
          <p:cNvSpPr/>
          <p:nvPr/>
        </p:nvSpPr>
        <p:spPr>
          <a:xfrm>
            <a:off x="500034" y="3857628"/>
            <a:ext cx="1714512" cy="42862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Rivières</a:t>
            </a:r>
            <a:endParaRPr lang="en-GB" dirty="0"/>
          </a:p>
        </p:txBody>
      </p:sp>
      <p:sp>
        <p:nvSpPr>
          <p:cNvPr id="16" name="Double flèche verticale 15"/>
          <p:cNvSpPr/>
          <p:nvPr/>
        </p:nvSpPr>
        <p:spPr>
          <a:xfrm>
            <a:off x="5214942" y="2214554"/>
            <a:ext cx="285752" cy="71438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be 13"/>
          <p:cNvSpPr/>
          <p:nvPr/>
        </p:nvSpPr>
        <p:spPr>
          <a:xfrm>
            <a:off x="2500298" y="714356"/>
            <a:ext cx="4714908" cy="1500198"/>
          </a:xfrm>
          <a:prstGeom prst="cube">
            <a:avLst>
              <a:gd name="adj" fmla="val 15058"/>
            </a:avLst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2571736" y="3214686"/>
            <a:ext cx="4000528" cy="157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Paramètres SOMLIT</a:t>
            </a:r>
          </a:p>
          <a:p>
            <a:pPr algn="ctr"/>
            <a:r>
              <a:rPr lang="fr-FR" dirty="0" smtClean="0"/>
              <a:t>Température</a:t>
            </a:r>
          </a:p>
          <a:p>
            <a:pPr algn="ctr"/>
            <a:r>
              <a:rPr lang="fr-FR" dirty="0" smtClean="0"/>
              <a:t>Salinité</a:t>
            </a:r>
          </a:p>
          <a:p>
            <a:pPr algn="ctr"/>
            <a:r>
              <a:rPr lang="fr-FR" dirty="0" smtClean="0"/>
              <a:t>Fluorescence</a:t>
            </a:r>
          </a:p>
          <a:p>
            <a:pPr algn="ctr"/>
            <a:r>
              <a:rPr lang="fr-FR" dirty="0" smtClean="0"/>
              <a:t>Nutriments…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2571736" y="4786322"/>
            <a:ext cx="4000528" cy="15716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Paramètres carbonates</a:t>
            </a:r>
          </a:p>
          <a:p>
            <a:pPr algn="ctr"/>
            <a:r>
              <a:rPr lang="fr-FR" dirty="0" smtClean="0"/>
              <a:t>Carbone Inorganique Dissous (DIC)</a:t>
            </a:r>
          </a:p>
          <a:p>
            <a:pPr algn="ctr"/>
            <a:r>
              <a:rPr lang="fr-FR" dirty="0" smtClean="0"/>
              <a:t>Alcalinité Totale (TA)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2571736" y="1000108"/>
            <a:ext cx="4357718" cy="1143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Données externes </a:t>
            </a:r>
            <a:r>
              <a:rPr lang="fr-FR" sz="1600" dirty="0" smtClean="0"/>
              <a:t>(Station, Météo France…)</a:t>
            </a:r>
          </a:p>
          <a:p>
            <a:pPr algn="ctr"/>
            <a:r>
              <a:rPr lang="fr-FR" dirty="0" smtClean="0"/>
              <a:t>CO</a:t>
            </a:r>
            <a:r>
              <a:rPr lang="fr-FR" baseline="-25000" dirty="0" smtClean="0"/>
              <a:t>2</a:t>
            </a:r>
            <a:r>
              <a:rPr lang="fr-FR" dirty="0" smtClean="0"/>
              <a:t> atmosphérique</a:t>
            </a:r>
          </a:p>
          <a:p>
            <a:pPr algn="ctr"/>
            <a:r>
              <a:rPr lang="fr-FR" dirty="0" smtClean="0"/>
              <a:t>Vents</a:t>
            </a:r>
          </a:p>
          <a:p>
            <a:pPr algn="ctr"/>
            <a:r>
              <a:rPr lang="fr-FR" dirty="0" smtClean="0"/>
              <a:t>Température de l’air</a:t>
            </a:r>
            <a:endParaRPr lang="en-GB" sz="2000" dirty="0"/>
          </a:p>
        </p:txBody>
      </p:sp>
      <p:sp>
        <p:nvSpPr>
          <p:cNvPr id="22" name="Rectangle 21"/>
          <p:cNvSpPr/>
          <p:nvPr/>
        </p:nvSpPr>
        <p:spPr>
          <a:xfrm>
            <a:off x="5572132" y="2285992"/>
            <a:ext cx="3143272" cy="428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Echanges air-mer de CO</a:t>
            </a:r>
            <a:r>
              <a:rPr lang="fr-FR" sz="2000" baseline="-25000" dirty="0" smtClean="0"/>
              <a:t>2</a:t>
            </a:r>
            <a:endParaRPr lang="en-GB" sz="20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5286380" y="3786190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1997 - 2019</a:t>
            </a:r>
            <a:endParaRPr lang="en-GB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5286380" y="6000768"/>
            <a:ext cx="1214446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2008 - 2019</a:t>
            </a:r>
            <a:endParaRPr lang="en-GB" sz="1600" b="1" dirty="0"/>
          </a:p>
        </p:txBody>
      </p:sp>
      <p:sp>
        <p:nvSpPr>
          <p:cNvPr id="29" name="Rectangle 28"/>
          <p:cNvSpPr/>
          <p:nvPr/>
        </p:nvSpPr>
        <p:spPr>
          <a:xfrm>
            <a:off x="7000892" y="3429000"/>
            <a:ext cx="1857388" cy="24288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Par calcul</a:t>
            </a:r>
          </a:p>
          <a:p>
            <a:pPr algn="ctr"/>
            <a:r>
              <a:rPr lang="fr-FR" dirty="0" smtClean="0"/>
              <a:t>pH</a:t>
            </a:r>
          </a:p>
          <a:p>
            <a:pPr algn="ctr"/>
            <a:r>
              <a:rPr lang="fr-FR" dirty="0" smtClean="0"/>
              <a:t>pCO</a:t>
            </a:r>
            <a:r>
              <a:rPr lang="fr-FR" baseline="-25000" dirty="0" smtClean="0"/>
              <a:t>2</a:t>
            </a:r>
          </a:p>
          <a:p>
            <a:pPr algn="ctr"/>
            <a:r>
              <a:rPr lang="fr-FR" dirty="0" smtClean="0"/>
              <a:t>pCO</a:t>
            </a:r>
            <a:r>
              <a:rPr lang="fr-FR" baseline="-25000" dirty="0" smtClean="0"/>
              <a:t>2term</a:t>
            </a:r>
          </a:p>
          <a:p>
            <a:pPr algn="ctr"/>
            <a:r>
              <a:rPr lang="fr-FR" dirty="0" smtClean="0"/>
              <a:t>pCO</a:t>
            </a:r>
            <a:r>
              <a:rPr lang="fr-FR" baseline="-25000" dirty="0" smtClean="0"/>
              <a:t>2non-</a:t>
            </a:r>
            <a:r>
              <a:rPr lang="fr-FR" baseline="-25000" dirty="0" err="1" smtClean="0"/>
              <a:t>term</a:t>
            </a:r>
            <a:endParaRPr lang="fr-FR" baseline="-25000" dirty="0" smtClean="0"/>
          </a:p>
          <a:p>
            <a:pPr algn="ctr"/>
            <a:r>
              <a:rPr lang="fr-FR" dirty="0" smtClean="0"/>
              <a:t>Calcite</a:t>
            </a:r>
          </a:p>
          <a:p>
            <a:pPr algn="ctr"/>
            <a:r>
              <a:rPr lang="fr-FR" dirty="0" smtClean="0"/>
              <a:t>Aragonite</a:t>
            </a:r>
          </a:p>
          <a:p>
            <a:pPr algn="ctr"/>
            <a:r>
              <a:rPr lang="fr-FR" dirty="0" err="1" smtClean="0"/>
              <a:t>Revelle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pic>
        <p:nvPicPr>
          <p:cNvPr id="21" name="Image 20" descr="plot_physique_gro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5300264" cy="3412800"/>
          </a:xfrm>
          <a:prstGeom prst="rect">
            <a:avLst/>
          </a:prstGeom>
        </p:spPr>
      </p:pic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L’évolution des paramètres physiques</a:t>
            </a:r>
            <a:endParaRPr lang="fr-F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Résultats et discussions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5122" name="AutoShape 2" descr="http://127.0.0.1:17528/graphics/plot_zoom_png?width=488&amp;height=3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-341197" y="1912777"/>
            <a:ext cx="161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Température de surface (°C)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-273148" y="3627289"/>
            <a:ext cx="161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Salinité de surface (PSU)</a:t>
            </a:r>
            <a:endParaRPr lang="en-GB" dirty="0"/>
          </a:p>
        </p:txBody>
      </p:sp>
      <p:sp>
        <p:nvSpPr>
          <p:cNvPr id="24" name="ZoneTexte 23"/>
          <p:cNvSpPr txBox="1"/>
          <p:nvPr/>
        </p:nvSpPr>
        <p:spPr>
          <a:xfrm flipH="1">
            <a:off x="1285852" y="4714884"/>
            <a:ext cx="3669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2010   2012  2014  2016  2018</a:t>
            </a:r>
            <a:endParaRPr lang="en-GB" sz="1200" dirty="0"/>
          </a:p>
        </p:txBody>
      </p:sp>
      <p:sp>
        <p:nvSpPr>
          <p:cNvPr id="25" name="ZoneTexte 24"/>
          <p:cNvSpPr txBox="1"/>
          <p:nvPr/>
        </p:nvSpPr>
        <p:spPr>
          <a:xfrm flipH="1">
            <a:off x="3929058" y="4714884"/>
            <a:ext cx="3669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2010   2012  2014  2016  2018</a:t>
            </a:r>
            <a:endParaRPr lang="en-GB" sz="1200" dirty="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6072197" y="1000108"/>
          <a:ext cx="3071802" cy="385765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86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17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+0,08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+0,08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619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1785918" y="1142984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Données</a:t>
            </a:r>
            <a:endParaRPr lang="en-GB" dirty="0"/>
          </a:p>
        </p:txBody>
      </p:sp>
      <p:sp>
        <p:nvSpPr>
          <p:cNvPr id="32" name="ZoneTexte 31"/>
          <p:cNvSpPr txBox="1"/>
          <p:nvPr/>
        </p:nvSpPr>
        <p:spPr>
          <a:xfrm>
            <a:off x="3786182" y="857232"/>
            <a:ext cx="21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Dessaisonalisation + </a:t>
            </a:r>
          </a:p>
          <a:p>
            <a:pPr algn="ctr"/>
            <a:r>
              <a:rPr lang="fr-FR" dirty="0" smtClean="0"/>
              <a:t>régression linéaire</a:t>
            </a:r>
            <a:endParaRPr lang="en-GB" dirty="0"/>
          </a:p>
        </p:txBody>
      </p:sp>
      <p:sp>
        <p:nvSpPr>
          <p:cNvPr id="33" name="ZoneTexte 32"/>
          <p:cNvSpPr txBox="1"/>
          <p:nvPr/>
        </p:nvSpPr>
        <p:spPr>
          <a:xfrm>
            <a:off x="357158" y="5429264"/>
            <a:ext cx="4832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Température : </a:t>
            </a:r>
            <a:r>
              <a:rPr lang="fr-FR" dirty="0" smtClean="0"/>
              <a:t>tendances positive, </a:t>
            </a:r>
            <a:r>
              <a:rPr lang="fr-FR" b="1" dirty="0" smtClean="0">
                <a:solidFill>
                  <a:srgbClr val="FF0000"/>
                </a:solidFill>
              </a:rPr>
              <a:t>réchauffement</a:t>
            </a:r>
          </a:p>
          <a:p>
            <a:r>
              <a:rPr lang="fr-FR" b="1" dirty="0" smtClean="0"/>
              <a:t>Salinité : </a:t>
            </a:r>
            <a:r>
              <a:rPr lang="fr-FR" dirty="0" smtClean="0"/>
              <a:t>pas de tendance</a:t>
            </a:r>
            <a:endParaRPr lang="en-GB" dirty="0"/>
          </a:p>
        </p:txBody>
      </p:sp>
      <p:sp>
        <p:nvSpPr>
          <p:cNvPr id="29" name="ZoneTexte 28"/>
          <p:cNvSpPr txBox="1"/>
          <p:nvPr/>
        </p:nvSpPr>
        <p:spPr>
          <a:xfrm>
            <a:off x="7286644" y="271462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°C.an</a:t>
            </a:r>
            <a:r>
              <a:rPr lang="fr-FR" baseline="30000" dirty="0" smtClean="0"/>
              <a:t>-1</a:t>
            </a:r>
            <a:endParaRPr lang="en-GB" baseline="30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6786578" y="485776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2008 - 2018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pic>
        <p:nvPicPr>
          <p:cNvPr id="21" name="Image 20" descr="plot_biologie_gro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5300264" cy="3412800"/>
          </a:xfrm>
          <a:prstGeom prst="rect">
            <a:avLst/>
          </a:prstGeom>
        </p:spPr>
      </p:pic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8286808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L’évolution des paramètres chimiques</a:t>
            </a:r>
            <a:endParaRPr lang="fr-F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Résultats et discussions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5122" name="AutoShape 2" descr="http://127.0.0.1:17528/graphics/plot_zoom_png?width=488&amp;height=3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-341197" y="1912777"/>
            <a:ext cx="161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Fluorescence (V)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-273148" y="3765788"/>
            <a:ext cx="161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</a:t>
            </a:r>
            <a:r>
              <a:rPr lang="fr-FR" baseline="-25000" dirty="0" smtClean="0"/>
              <a:t>3</a:t>
            </a:r>
            <a:r>
              <a:rPr lang="fr-FR" baseline="30000" dirty="0" smtClean="0"/>
              <a:t>-</a:t>
            </a:r>
            <a:r>
              <a:rPr lang="fr-FR" dirty="0" smtClean="0"/>
              <a:t> (µ</a:t>
            </a:r>
            <a:r>
              <a:rPr lang="fr-FR" dirty="0" err="1" smtClean="0"/>
              <a:t>mol.L</a:t>
            </a:r>
            <a:r>
              <a:rPr lang="fr-FR" baseline="30000" dirty="0" smtClean="0"/>
              <a:t>-1</a:t>
            </a:r>
            <a:r>
              <a:rPr lang="fr-FR" dirty="0" smtClean="0"/>
              <a:t>)</a:t>
            </a:r>
            <a:endParaRPr lang="en-GB" dirty="0"/>
          </a:p>
        </p:txBody>
      </p:sp>
      <p:sp>
        <p:nvSpPr>
          <p:cNvPr id="24" name="ZoneTexte 23"/>
          <p:cNvSpPr txBox="1"/>
          <p:nvPr/>
        </p:nvSpPr>
        <p:spPr>
          <a:xfrm flipH="1">
            <a:off x="1285852" y="4714884"/>
            <a:ext cx="3669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2010   2012  2014  2016  2018</a:t>
            </a:r>
            <a:endParaRPr lang="en-GB" sz="1200" dirty="0"/>
          </a:p>
        </p:txBody>
      </p:sp>
      <p:sp>
        <p:nvSpPr>
          <p:cNvPr id="25" name="ZoneTexte 24"/>
          <p:cNvSpPr txBox="1"/>
          <p:nvPr/>
        </p:nvSpPr>
        <p:spPr>
          <a:xfrm flipH="1">
            <a:off x="3929058" y="4714884"/>
            <a:ext cx="3669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2010   2012  2014  2016  2018</a:t>
            </a:r>
            <a:endParaRPr lang="en-GB" sz="1200" dirty="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6072197" y="1000108"/>
          <a:ext cx="3071802" cy="385765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86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17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619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-0,18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-0,17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-0,18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1785918" y="1142984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Données</a:t>
            </a:r>
            <a:endParaRPr lang="en-GB" dirty="0"/>
          </a:p>
        </p:txBody>
      </p:sp>
      <p:sp>
        <p:nvSpPr>
          <p:cNvPr id="32" name="ZoneTexte 31"/>
          <p:cNvSpPr txBox="1"/>
          <p:nvPr/>
        </p:nvSpPr>
        <p:spPr>
          <a:xfrm>
            <a:off x="3786182" y="857232"/>
            <a:ext cx="21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Dessaisonalisation + </a:t>
            </a:r>
          </a:p>
          <a:p>
            <a:pPr algn="ctr"/>
            <a:r>
              <a:rPr lang="fr-FR" dirty="0" smtClean="0"/>
              <a:t>régression linéaire</a:t>
            </a:r>
            <a:endParaRPr lang="en-GB" dirty="0"/>
          </a:p>
        </p:txBody>
      </p:sp>
      <p:sp>
        <p:nvSpPr>
          <p:cNvPr id="33" name="ZoneTexte 32"/>
          <p:cNvSpPr txBox="1"/>
          <p:nvPr/>
        </p:nvSpPr>
        <p:spPr>
          <a:xfrm>
            <a:off x="428596" y="5357826"/>
            <a:ext cx="5569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Fluorescence : </a:t>
            </a:r>
            <a:r>
              <a:rPr lang="fr-FR" dirty="0" smtClean="0"/>
              <a:t>pas de tendance</a:t>
            </a:r>
          </a:p>
          <a:p>
            <a:r>
              <a:rPr lang="fr-FR" b="1" dirty="0" smtClean="0"/>
              <a:t>NO</a:t>
            </a:r>
            <a:r>
              <a:rPr lang="fr-FR" b="1" baseline="-25000" dirty="0" smtClean="0"/>
              <a:t>3</a:t>
            </a:r>
            <a:r>
              <a:rPr lang="fr-FR" b="1" baseline="30000" dirty="0" smtClean="0"/>
              <a:t>-</a:t>
            </a:r>
            <a:r>
              <a:rPr lang="fr-FR" b="1" dirty="0" smtClean="0"/>
              <a:t> (et SiOH</a:t>
            </a:r>
            <a:r>
              <a:rPr lang="fr-FR" b="1" baseline="-25000" dirty="0" smtClean="0"/>
              <a:t>4</a:t>
            </a:r>
            <a:r>
              <a:rPr lang="fr-FR" b="1" baseline="30000" dirty="0" smtClean="0"/>
              <a:t>-</a:t>
            </a:r>
            <a:r>
              <a:rPr lang="fr-FR" b="1" dirty="0" smtClean="0"/>
              <a:t>) : </a:t>
            </a:r>
            <a:r>
              <a:rPr lang="fr-FR" dirty="0" smtClean="0"/>
              <a:t>tendance négative : </a:t>
            </a:r>
            <a:r>
              <a:rPr lang="fr-FR" b="1" dirty="0" err="1" smtClean="0">
                <a:solidFill>
                  <a:srgbClr val="0070C0"/>
                </a:solidFill>
              </a:rPr>
              <a:t>déseutrophisation</a:t>
            </a:r>
            <a:r>
              <a:rPr lang="fr-FR" b="1" dirty="0" smtClean="0">
                <a:solidFill>
                  <a:srgbClr val="0070C0"/>
                </a:solidFill>
              </a:rPr>
              <a:t> ?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0482" name="AutoShape 2" descr="http://127.0.0.1:17528/graphics/plot_zoom_png?width=488&amp;height=3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ZoneTexte 28"/>
          <p:cNvSpPr txBox="1"/>
          <p:nvPr/>
        </p:nvSpPr>
        <p:spPr>
          <a:xfrm>
            <a:off x="6786578" y="485776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2008 - 2018</a:t>
            </a:r>
            <a:endParaRPr lang="en-GB" sz="2400" dirty="0"/>
          </a:p>
        </p:txBody>
      </p:sp>
      <p:sp>
        <p:nvSpPr>
          <p:cNvPr id="34" name="Rectangle 33"/>
          <p:cNvSpPr/>
          <p:nvPr/>
        </p:nvSpPr>
        <p:spPr>
          <a:xfrm>
            <a:off x="6929454" y="4500570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µmol.L</a:t>
            </a:r>
            <a:r>
              <a:rPr lang="fr-FR" baseline="30000" dirty="0" smtClean="0"/>
              <a:t>-1</a:t>
            </a:r>
            <a:r>
              <a:rPr lang="fr-FR" dirty="0" smtClean="0"/>
              <a:t>.an</a:t>
            </a:r>
            <a:r>
              <a:rPr lang="fr-FR" baseline="30000" dirty="0" smtClean="0"/>
              <a:t>-1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pic>
        <p:nvPicPr>
          <p:cNvPr id="21" name="Image 20" descr="plot_DICTA_gro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428736"/>
            <a:ext cx="5300264" cy="3412800"/>
          </a:xfrm>
          <a:prstGeom prst="rect">
            <a:avLst/>
          </a:prstGeom>
        </p:spPr>
      </p:pic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8286808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L’évolution des paramètres carbonates mesurés</a:t>
            </a:r>
            <a:endParaRPr lang="fr-F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Résultats et discussions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5122" name="AutoShape 2" descr="http://127.0.0.1:17528/graphics/plot_zoom_png?width=488&amp;height=3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-345540" y="3586630"/>
            <a:ext cx="161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Alcalinité totale </a:t>
            </a:r>
          </a:p>
          <a:p>
            <a:pPr algn="ctr"/>
            <a:r>
              <a:rPr lang="fr-FR" sz="1600" dirty="0" smtClean="0"/>
              <a:t>(µmol.kg</a:t>
            </a:r>
            <a:r>
              <a:rPr lang="fr-FR" sz="1600" baseline="30000" dirty="0" smtClean="0"/>
              <a:t>-1</a:t>
            </a:r>
            <a:r>
              <a:rPr lang="fr-FR" sz="1600" dirty="0" smtClean="0"/>
              <a:t>)</a:t>
            </a:r>
            <a:endParaRPr lang="en-GB" sz="16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-437874" y="2009487"/>
            <a:ext cx="1614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Carbone Inorganique Dissous (µmol.kg</a:t>
            </a:r>
            <a:r>
              <a:rPr lang="fr-FR" sz="1400" baseline="30000" dirty="0" smtClean="0"/>
              <a:t>-1</a:t>
            </a:r>
            <a:r>
              <a:rPr lang="fr-FR" sz="1400" dirty="0" smtClean="0"/>
              <a:t>)</a:t>
            </a:r>
            <a:endParaRPr lang="en-GB" sz="1400" dirty="0"/>
          </a:p>
        </p:txBody>
      </p:sp>
      <p:sp>
        <p:nvSpPr>
          <p:cNvPr id="24" name="ZoneTexte 23"/>
          <p:cNvSpPr txBox="1"/>
          <p:nvPr/>
        </p:nvSpPr>
        <p:spPr>
          <a:xfrm flipH="1">
            <a:off x="1285852" y="4714884"/>
            <a:ext cx="3669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2010   2012  2014  2016  2018</a:t>
            </a:r>
            <a:endParaRPr lang="en-GB" sz="1200" dirty="0"/>
          </a:p>
        </p:txBody>
      </p:sp>
      <p:sp>
        <p:nvSpPr>
          <p:cNvPr id="25" name="ZoneTexte 24"/>
          <p:cNvSpPr txBox="1"/>
          <p:nvPr/>
        </p:nvSpPr>
        <p:spPr>
          <a:xfrm flipH="1">
            <a:off x="3929058" y="4714884"/>
            <a:ext cx="3669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2010   2012  2014  2016  2018</a:t>
            </a:r>
            <a:endParaRPr lang="en-GB" sz="1200" dirty="0"/>
          </a:p>
        </p:txBody>
      </p:sp>
      <p:graphicFrame>
        <p:nvGraphicFramePr>
          <p:cNvPr id="30" name="Tableau 29"/>
          <p:cNvGraphicFramePr>
            <a:graphicFrameLocks noGrp="1"/>
          </p:cNvGraphicFramePr>
          <p:nvPr/>
        </p:nvGraphicFramePr>
        <p:xfrm>
          <a:off x="6072197" y="1000108"/>
          <a:ext cx="3071802" cy="385765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86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17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+3,2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+3,6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+2,8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619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+2,4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+1,4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+1,5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ZoneTexte 30"/>
          <p:cNvSpPr txBox="1"/>
          <p:nvPr/>
        </p:nvSpPr>
        <p:spPr>
          <a:xfrm>
            <a:off x="1785918" y="1142984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Données</a:t>
            </a:r>
            <a:endParaRPr lang="en-GB" dirty="0"/>
          </a:p>
        </p:txBody>
      </p:sp>
      <p:sp>
        <p:nvSpPr>
          <p:cNvPr id="32" name="ZoneTexte 31"/>
          <p:cNvSpPr txBox="1"/>
          <p:nvPr/>
        </p:nvSpPr>
        <p:spPr>
          <a:xfrm>
            <a:off x="3786182" y="857232"/>
            <a:ext cx="21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Dessaisonalisation + </a:t>
            </a:r>
          </a:p>
          <a:p>
            <a:pPr algn="ctr"/>
            <a:r>
              <a:rPr lang="fr-FR" dirty="0" smtClean="0"/>
              <a:t>régression linéaire</a:t>
            </a:r>
            <a:endParaRPr lang="en-GB" dirty="0"/>
          </a:p>
        </p:txBody>
      </p:sp>
      <p:sp>
        <p:nvSpPr>
          <p:cNvPr id="33" name="ZoneTexte 32"/>
          <p:cNvSpPr txBox="1"/>
          <p:nvPr/>
        </p:nvSpPr>
        <p:spPr>
          <a:xfrm>
            <a:off x="428596" y="5357826"/>
            <a:ext cx="8210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DIC et TA : </a:t>
            </a:r>
            <a:r>
              <a:rPr lang="fr-FR" dirty="0" smtClean="0"/>
              <a:t>Tendances positives</a:t>
            </a:r>
          </a:p>
          <a:p>
            <a:r>
              <a:rPr lang="fr-FR" dirty="0">
                <a:solidFill>
                  <a:srgbClr val="0070C0"/>
                </a:solidFill>
              </a:rPr>
              <a:t>	</a:t>
            </a:r>
            <a:r>
              <a:rPr lang="fr-FR" dirty="0" smtClean="0"/>
              <a:t>DIC plus marqué à </a:t>
            </a:r>
            <a:r>
              <a:rPr lang="fr-FR" b="1" dirty="0" err="1" smtClean="0">
                <a:solidFill>
                  <a:schemeClr val="accent6"/>
                </a:solidFill>
              </a:rPr>
              <a:t>Roscoff_Estacade</a:t>
            </a:r>
            <a:r>
              <a:rPr lang="fr-FR" dirty="0" smtClean="0"/>
              <a:t> et </a:t>
            </a:r>
            <a:r>
              <a:rPr lang="fr-FR" b="1" dirty="0" err="1" smtClean="0">
                <a:solidFill>
                  <a:srgbClr val="0070C0"/>
                </a:solidFill>
              </a:rPr>
              <a:t>Brest_Porzic</a:t>
            </a:r>
            <a:r>
              <a:rPr lang="fr-FR" dirty="0" smtClean="0"/>
              <a:t> =&gt; Influence terrigène</a:t>
            </a:r>
          </a:p>
          <a:p>
            <a:r>
              <a:rPr lang="fr-FR" dirty="0"/>
              <a:t>	</a:t>
            </a:r>
            <a:r>
              <a:rPr lang="fr-FR" dirty="0" smtClean="0"/>
              <a:t>TA plus marquée à </a:t>
            </a:r>
            <a:r>
              <a:rPr lang="fr-FR" b="1" dirty="0" err="1" smtClean="0">
                <a:solidFill>
                  <a:srgbClr val="0070C0"/>
                </a:solidFill>
              </a:rPr>
              <a:t>Brest_Porzic</a:t>
            </a:r>
            <a:r>
              <a:rPr lang="fr-FR" dirty="0" smtClean="0"/>
              <a:t> =&gt; Modification dans l’apport des rivières</a:t>
            </a:r>
            <a:endParaRPr lang="en-GB" dirty="0"/>
          </a:p>
        </p:txBody>
      </p:sp>
      <p:sp>
        <p:nvSpPr>
          <p:cNvPr id="20482" name="AutoShape 2" descr="http://127.0.0.1:17528/graphics/plot_zoom_png?width=488&amp;height=3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929454" y="2714620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µmol.kg</a:t>
            </a:r>
            <a:r>
              <a:rPr lang="fr-FR" baseline="30000" dirty="0" smtClean="0"/>
              <a:t>-1</a:t>
            </a:r>
            <a:r>
              <a:rPr lang="fr-FR" dirty="0" smtClean="0"/>
              <a:t>.an</a:t>
            </a:r>
            <a:r>
              <a:rPr lang="fr-FR" baseline="30000" dirty="0" smtClean="0"/>
              <a:t>-1</a:t>
            </a:r>
            <a:endParaRPr lang="en-GB" dirty="0"/>
          </a:p>
        </p:txBody>
      </p:sp>
      <p:sp>
        <p:nvSpPr>
          <p:cNvPr id="34" name="Rectangle 33"/>
          <p:cNvSpPr/>
          <p:nvPr/>
        </p:nvSpPr>
        <p:spPr>
          <a:xfrm>
            <a:off x="6929454" y="4500570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µmol.kg</a:t>
            </a:r>
            <a:r>
              <a:rPr lang="fr-FR" baseline="30000" dirty="0" smtClean="0"/>
              <a:t>-1</a:t>
            </a:r>
            <a:r>
              <a:rPr lang="fr-FR" dirty="0" smtClean="0"/>
              <a:t>.an</a:t>
            </a:r>
            <a:r>
              <a:rPr lang="fr-FR" baseline="30000" dirty="0" smtClean="0"/>
              <a:t>-1</a:t>
            </a:r>
            <a:endParaRPr lang="en-GB" dirty="0"/>
          </a:p>
        </p:txBody>
      </p:sp>
      <p:sp>
        <p:nvSpPr>
          <p:cNvPr id="35" name="ZoneTexte 34"/>
          <p:cNvSpPr txBox="1"/>
          <p:nvPr/>
        </p:nvSpPr>
        <p:spPr>
          <a:xfrm>
            <a:off x="6786578" y="485776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2008 - 2018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Evolution des tendances des carbonates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Résultats et discussions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928794" y="785794"/>
          <a:ext cx="3071802" cy="8839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-0,002</a:t>
                      </a:r>
                      <a:endParaRPr lang="en-GB" sz="24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473394" y="1142984"/>
            <a:ext cx="45397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pH</a:t>
            </a:r>
            <a:endParaRPr lang="en-GB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072066" y="121442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Acidification importante à </a:t>
            </a:r>
            <a:r>
              <a:rPr lang="fr-FR" dirty="0" smtClean="0">
                <a:solidFill>
                  <a:srgbClr val="0070C0"/>
                </a:solidFill>
              </a:rPr>
              <a:t>Brest-</a:t>
            </a:r>
            <a:r>
              <a:rPr lang="fr-FR" dirty="0" err="1" smtClean="0">
                <a:solidFill>
                  <a:srgbClr val="0070C0"/>
                </a:solidFill>
              </a:rPr>
              <a:t>Porzic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759" t="11628" r="93280" b="6886"/>
          <a:stretch/>
        </p:blipFill>
        <p:spPr>
          <a:xfrm>
            <a:off x="1857356" y="3214686"/>
            <a:ext cx="266803" cy="2928958"/>
          </a:xfrm>
          <a:prstGeom prst="rect">
            <a:avLst/>
          </a:prstGeom>
        </p:spPr>
      </p:pic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Evolution des tendances des carbonates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Résultats et discussions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928794" y="785794"/>
          <a:ext cx="3071802" cy="140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-0,002</a:t>
                      </a:r>
                      <a:endParaRPr lang="en-GB" sz="24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+3,8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+3,2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+2,6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006976" y="1142984"/>
            <a:ext cx="920380" cy="1025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pH</a:t>
            </a:r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</p:txBody>
      </p:sp>
      <p:grpSp>
        <p:nvGrpSpPr>
          <p:cNvPr id="24" name="Groupe 23"/>
          <p:cNvGrpSpPr/>
          <p:nvPr/>
        </p:nvGrpSpPr>
        <p:grpSpPr>
          <a:xfrm>
            <a:off x="1589798" y="3621289"/>
            <a:ext cx="5291110" cy="2808107"/>
            <a:chOff x="17554349" y="27692479"/>
            <a:chExt cx="10728260" cy="498184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2226" y="27692479"/>
              <a:ext cx="9617428" cy="4087881"/>
            </a:xfrm>
            <a:prstGeom prst="rect">
              <a:avLst/>
            </a:prstGeom>
          </p:spPr>
        </p:pic>
        <p:grpSp>
          <p:nvGrpSpPr>
            <p:cNvPr id="29" name="Groupe 7"/>
            <p:cNvGrpSpPr/>
            <p:nvPr/>
          </p:nvGrpSpPr>
          <p:grpSpPr>
            <a:xfrm>
              <a:off x="17554349" y="28033767"/>
              <a:ext cx="10728260" cy="4640552"/>
              <a:chOff x="17461626" y="34975403"/>
              <a:chExt cx="10728260" cy="4640552"/>
            </a:xfrm>
          </p:grpSpPr>
          <p:pic>
            <p:nvPicPr>
              <p:cNvPr id="30" name="Image 29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 l="2760" t="84601" b="6886"/>
              <a:stretch/>
            </p:blipFill>
            <p:spPr>
              <a:xfrm>
                <a:off x="17929833" y="38767836"/>
                <a:ext cx="10260053" cy="485968"/>
              </a:xfrm>
              <a:prstGeom prst="rect">
                <a:avLst/>
              </a:prstGeom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19887148" y="39069930"/>
                <a:ext cx="5144496" cy="546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Tendances du pCO</a:t>
                </a:r>
                <a:r>
                  <a:rPr lang="fr-FR" sz="1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(µ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atm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yr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 rot="16200000">
                <a:off x="15863705" y="36573324"/>
                <a:ext cx="3819892" cy="624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Fréquence</a:t>
                </a: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d’observation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" name="ZoneTexte 32"/>
          <p:cNvSpPr txBox="1"/>
          <p:nvPr/>
        </p:nvSpPr>
        <p:spPr>
          <a:xfrm>
            <a:off x="6643702" y="5192926"/>
            <a:ext cx="2154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Histogramme des fréquences des tendances en pCO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.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46875" t="21875" r="7421" b="35416"/>
          <a:stretch>
            <a:fillRect/>
          </a:stretch>
        </p:blipFill>
        <p:spPr bwMode="auto">
          <a:xfrm>
            <a:off x="5143504" y="785794"/>
            <a:ext cx="4000496" cy="210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ZoneTexte 34"/>
          <p:cNvSpPr txBox="1"/>
          <p:nvPr/>
        </p:nvSpPr>
        <p:spPr>
          <a:xfrm>
            <a:off x="7715272" y="2857496"/>
            <a:ext cx="11737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Bates </a:t>
            </a:r>
            <a:r>
              <a:rPr lang="fr-FR" sz="1100" i="1" dirty="0" smtClean="0"/>
              <a:t>et al.</a:t>
            </a:r>
            <a:r>
              <a:rPr lang="fr-FR" sz="1100" dirty="0" smtClean="0"/>
              <a:t>, 2014</a:t>
            </a:r>
            <a:endParaRPr lang="en-GB" sz="1100" dirty="0"/>
          </a:p>
        </p:txBody>
      </p:sp>
      <p:sp>
        <p:nvSpPr>
          <p:cNvPr id="36" name="Ellipse 35"/>
          <p:cNvSpPr/>
          <p:nvPr/>
        </p:nvSpPr>
        <p:spPr>
          <a:xfrm>
            <a:off x="8358214" y="174020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ZoneTexte 36"/>
          <p:cNvSpPr txBox="1"/>
          <p:nvPr/>
        </p:nvSpPr>
        <p:spPr>
          <a:xfrm>
            <a:off x="5072066" y="2835471"/>
            <a:ext cx="2718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Localisation des points de mesures</a:t>
            </a:r>
            <a:endParaRPr lang="en-GB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8301717" y="1754019"/>
            <a:ext cx="5565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Point B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759" t="11628" r="93280" b="6886"/>
          <a:stretch/>
        </p:blipFill>
        <p:spPr>
          <a:xfrm>
            <a:off x="1857356" y="3214686"/>
            <a:ext cx="266803" cy="2928958"/>
          </a:xfrm>
          <a:prstGeom prst="rect">
            <a:avLst/>
          </a:prstGeom>
        </p:spPr>
      </p:pic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Evolution des tendances des carbonates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Résultats et discussions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928794" y="785794"/>
          <a:ext cx="3071802" cy="140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-0,002</a:t>
                      </a:r>
                      <a:endParaRPr lang="en-GB" sz="24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+3,8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+3,2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+2,6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006976" y="1142984"/>
            <a:ext cx="920380" cy="1025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pH</a:t>
            </a:r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</p:txBody>
      </p:sp>
      <p:grpSp>
        <p:nvGrpSpPr>
          <p:cNvPr id="6" name="Groupe 23"/>
          <p:cNvGrpSpPr/>
          <p:nvPr/>
        </p:nvGrpSpPr>
        <p:grpSpPr>
          <a:xfrm>
            <a:off x="1589798" y="3621289"/>
            <a:ext cx="5291110" cy="2808107"/>
            <a:chOff x="17554349" y="27692479"/>
            <a:chExt cx="10728260" cy="498184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2226" y="27692479"/>
              <a:ext cx="9617428" cy="4087881"/>
            </a:xfrm>
            <a:prstGeom prst="rect">
              <a:avLst/>
            </a:prstGeom>
          </p:spPr>
        </p:pic>
        <p:grpSp>
          <p:nvGrpSpPr>
            <p:cNvPr id="7" name="Groupe 7"/>
            <p:cNvGrpSpPr/>
            <p:nvPr/>
          </p:nvGrpSpPr>
          <p:grpSpPr>
            <a:xfrm>
              <a:off x="17554349" y="28033767"/>
              <a:ext cx="10728260" cy="4640552"/>
              <a:chOff x="17461626" y="34975403"/>
              <a:chExt cx="10728260" cy="4640552"/>
            </a:xfrm>
          </p:grpSpPr>
          <p:pic>
            <p:nvPicPr>
              <p:cNvPr id="30" name="Image 29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 l="2760" t="84601" b="6886"/>
              <a:stretch/>
            </p:blipFill>
            <p:spPr>
              <a:xfrm>
                <a:off x="17929833" y="38767836"/>
                <a:ext cx="10260053" cy="485968"/>
              </a:xfrm>
              <a:prstGeom prst="rect">
                <a:avLst/>
              </a:prstGeom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19887148" y="39069930"/>
                <a:ext cx="5144496" cy="546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Tendances du pCO</a:t>
                </a:r>
                <a:r>
                  <a:rPr lang="fr-FR" sz="1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(µ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atm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yr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 rot="16200000">
                <a:off x="15863705" y="36573324"/>
                <a:ext cx="3819892" cy="624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Fréquence</a:t>
                </a: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d’observation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" name="ZoneTexte 32"/>
          <p:cNvSpPr txBox="1"/>
          <p:nvPr/>
        </p:nvSpPr>
        <p:spPr>
          <a:xfrm>
            <a:off x="6643702" y="5192926"/>
            <a:ext cx="2154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Histogramme des fréquences des tendances en pCO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.</a:t>
            </a:r>
            <a:endParaRPr lang="en-GB" sz="1600" dirty="0"/>
          </a:p>
        </p:txBody>
      </p:sp>
      <p:sp>
        <p:nvSpPr>
          <p:cNvPr id="24" name="ZoneTexte 23"/>
          <p:cNvSpPr txBox="1"/>
          <p:nvPr/>
        </p:nvSpPr>
        <p:spPr>
          <a:xfrm>
            <a:off x="0" y="3214686"/>
            <a:ext cx="1607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/>
              <a:t>« Loi normale » </a:t>
            </a:r>
          </a:p>
          <a:p>
            <a:pPr algn="r"/>
            <a:r>
              <a:rPr lang="fr-FR" sz="1600" dirty="0" smtClean="0"/>
              <a:t>autour de la tendance atmosphérique </a:t>
            </a:r>
          </a:p>
          <a:p>
            <a:pPr algn="r"/>
            <a:r>
              <a:rPr lang="fr-FR" sz="1600" dirty="0" smtClean="0"/>
              <a:t>(+1,66 µ</a:t>
            </a:r>
            <a:r>
              <a:rPr lang="fr-FR" sz="1600" dirty="0" err="1" smtClean="0"/>
              <a:t>atm</a:t>
            </a:r>
            <a:r>
              <a:rPr lang="fr-FR" sz="1600" dirty="0" smtClean="0"/>
              <a:t>/an)</a:t>
            </a:r>
            <a:endParaRPr lang="en-GB" sz="1600" dirty="0"/>
          </a:p>
        </p:txBody>
      </p:sp>
      <p:sp>
        <p:nvSpPr>
          <p:cNvPr id="29" name="Accolade fermante 28"/>
          <p:cNvSpPr/>
          <p:nvPr/>
        </p:nvSpPr>
        <p:spPr>
          <a:xfrm rot="16200000">
            <a:off x="3643307" y="1928801"/>
            <a:ext cx="214314" cy="3071834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Connecteur droit avec flèche 34"/>
          <p:cNvCxnSpPr/>
          <p:nvPr/>
        </p:nvCxnSpPr>
        <p:spPr>
          <a:xfrm rot="10800000">
            <a:off x="1714480" y="3357562"/>
            <a:ext cx="2032758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3487025" y="5856768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ZoneTexte 36"/>
          <p:cNvSpPr txBox="1"/>
          <p:nvPr/>
        </p:nvSpPr>
        <p:spPr>
          <a:xfrm rot="5400000">
            <a:off x="2374696" y="4605730"/>
            <a:ext cx="2385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Tendance atmosphérique (1950-2011)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759" t="11628" r="93280" b="6886"/>
          <a:stretch/>
        </p:blipFill>
        <p:spPr>
          <a:xfrm>
            <a:off x="1857356" y="3214686"/>
            <a:ext cx="266803" cy="2928958"/>
          </a:xfrm>
          <a:prstGeom prst="rect">
            <a:avLst/>
          </a:prstGeom>
        </p:spPr>
      </p:pic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Evolution des tendances des carbonates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Résultats et discussions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928794" y="785794"/>
          <a:ext cx="3071802" cy="140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-0,002</a:t>
                      </a:r>
                      <a:endParaRPr lang="en-GB" sz="24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+3,8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+3,2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+2,6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Groupe 23"/>
          <p:cNvGrpSpPr/>
          <p:nvPr/>
        </p:nvGrpSpPr>
        <p:grpSpPr>
          <a:xfrm>
            <a:off x="1589798" y="3621289"/>
            <a:ext cx="5291110" cy="2808107"/>
            <a:chOff x="17554349" y="27692479"/>
            <a:chExt cx="10728260" cy="4981840"/>
          </a:xfrm>
        </p:grpSpPr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2226" y="27692479"/>
              <a:ext cx="9617428" cy="4087881"/>
            </a:xfrm>
            <a:prstGeom prst="rect">
              <a:avLst/>
            </a:prstGeom>
          </p:spPr>
        </p:pic>
        <p:grpSp>
          <p:nvGrpSpPr>
            <p:cNvPr id="7" name="Groupe 7"/>
            <p:cNvGrpSpPr/>
            <p:nvPr/>
          </p:nvGrpSpPr>
          <p:grpSpPr>
            <a:xfrm>
              <a:off x="17554349" y="28033767"/>
              <a:ext cx="10728260" cy="4640552"/>
              <a:chOff x="17461626" y="34975403"/>
              <a:chExt cx="10728260" cy="4640552"/>
            </a:xfrm>
          </p:grpSpPr>
          <p:pic>
            <p:nvPicPr>
              <p:cNvPr id="30" name="Image 29"/>
              <p:cNvPicPr/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rcRect l="2760" t="84601" b="6886"/>
              <a:stretch/>
            </p:blipFill>
            <p:spPr>
              <a:xfrm>
                <a:off x="17929833" y="38767836"/>
                <a:ext cx="10260053" cy="485968"/>
              </a:xfrm>
              <a:prstGeom prst="rect">
                <a:avLst/>
              </a:prstGeom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19887148" y="39069930"/>
                <a:ext cx="5144496" cy="546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Tendances du pCO</a:t>
                </a:r>
                <a:r>
                  <a:rPr lang="fr-FR" sz="14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(µ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atm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/</a:t>
                </a:r>
                <a:r>
                  <a:rPr lang="fr-FR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yr</a:t>
                </a:r>
                <a:r>
                  <a:rPr lang="fr-FR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 rot="16200000">
                <a:off x="15863705" y="36573324"/>
                <a:ext cx="3819892" cy="6240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Fréquence</a:t>
                </a: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d’observation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3" name="ZoneTexte 32"/>
          <p:cNvSpPr txBox="1"/>
          <p:nvPr/>
        </p:nvSpPr>
        <p:spPr>
          <a:xfrm>
            <a:off x="6643702" y="5192926"/>
            <a:ext cx="2154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Histogramme des fréquences des tendances en pCO</a:t>
            </a:r>
            <a:r>
              <a:rPr lang="fr-FR" sz="1600" baseline="-25000" dirty="0" smtClean="0"/>
              <a:t>2</a:t>
            </a:r>
            <a:r>
              <a:rPr lang="fr-FR" sz="1600" dirty="0" smtClean="0"/>
              <a:t>.</a:t>
            </a:r>
            <a:endParaRPr lang="en-GB" sz="1600" dirty="0"/>
          </a:p>
        </p:txBody>
      </p:sp>
      <p:sp>
        <p:nvSpPr>
          <p:cNvPr id="29" name="Accolade fermante 28"/>
          <p:cNvSpPr/>
          <p:nvPr/>
        </p:nvSpPr>
        <p:spPr>
          <a:xfrm rot="16200000">
            <a:off x="5524303" y="2333820"/>
            <a:ext cx="238535" cy="214314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5643570" y="2928934"/>
            <a:ext cx="9625" cy="383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5643570" y="2928934"/>
            <a:ext cx="1217117" cy="1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4214810" y="5857892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ZoneTexte 39"/>
          <p:cNvSpPr txBox="1"/>
          <p:nvPr/>
        </p:nvSpPr>
        <p:spPr>
          <a:xfrm rot="5400000">
            <a:off x="3081383" y="4562428"/>
            <a:ext cx="2385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Tendance atmosphérique (2008-2018)</a:t>
            </a: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3500430" y="4429130"/>
            <a:ext cx="642942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928926" y="3857628"/>
            <a:ext cx="1250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Tendances atmosphériques</a:t>
            </a:r>
            <a:endParaRPr lang="en-GB" sz="1200" dirty="0"/>
          </a:p>
        </p:txBody>
      </p:sp>
      <p:sp>
        <p:nvSpPr>
          <p:cNvPr id="43" name="Flèche droite 42"/>
          <p:cNvSpPr/>
          <p:nvPr/>
        </p:nvSpPr>
        <p:spPr>
          <a:xfrm rot="18969086">
            <a:off x="2788177" y="3891742"/>
            <a:ext cx="219533" cy="300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ZoneTexte 48"/>
          <p:cNvSpPr txBox="1"/>
          <p:nvPr/>
        </p:nvSpPr>
        <p:spPr>
          <a:xfrm>
            <a:off x="7000892" y="2714620"/>
            <a:ext cx="187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Les tendances mesurées sont plus élevées</a:t>
            </a:r>
            <a:endParaRPr lang="en-GB" sz="1600" dirty="0"/>
          </a:p>
        </p:txBody>
      </p:sp>
      <p:cxnSp>
        <p:nvCxnSpPr>
          <p:cNvPr id="50" name="Connecteur droit 49"/>
          <p:cNvCxnSpPr/>
          <p:nvPr/>
        </p:nvCxnSpPr>
        <p:spPr>
          <a:xfrm rot="5400000" flipH="1" flipV="1">
            <a:off x="5300541" y="4843599"/>
            <a:ext cx="2114818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 rot="5400000">
            <a:off x="5830561" y="4242141"/>
            <a:ext cx="1393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Brest-</a:t>
            </a:r>
            <a:r>
              <a:rPr lang="fr-FR" sz="16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Porzic</a:t>
            </a:r>
            <a:endParaRPr lang="en-GB" sz="16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 rot="5400000">
            <a:off x="4712017" y="4503430"/>
            <a:ext cx="1915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Roscoff-Estacade</a:t>
            </a:r>
            <a:endParaRPr lang="en-GB" sz="16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 rot="5400000">
            <a:off x="4168356" y="4329876"/>
            <a:ext cx="157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Roscoff-Large</a:t>
            </a:r>
            <a:endParaRPr lang="en-GB" sz="16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Connecteur droit 53"/>
          <p:cNvCxnSpPr/>
          <p:nvPr/>
        </p:nvCxnSpPr>
        <p:spPr>
          <a:xfrm rot="5400000" flipH="1" flipV="1">
            <a:off x="3728905" y="4843599"/>
            <a:ext cx="2114818" cy="1588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rot="5400000" flipH="1" flipV="1">
            <a:off x="4407566" y="4879318"/>
            <a:ext cx="2186256" cy="158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Ellipse 35"/>
          <p:cNvSpPr/>
          <p:nvPr/>
        </p:nvSpPr>
        <p:spPr>
          <a:xfrm>
            <a:off x="4714876" y="5857892"/>
            <a:ext cx="144000" cy="1440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llipse 36"/>
          <p:cNvSpPr/>
          <p:nvPr/>
        </p:nvSpPr>
        <p:spPr>
          <a:xfrm>
            <a:off x="5429256" y="5857892"/>
            <a:ext cx="144000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llipse 37"/>
          <p:cNvSpPr/>
          <p:nvPr/>
        </p:nvSpPr>
        <p:spPr>
          <a:xfrm>
            <a:off x="6286512" y="5857892"/>
            <a:ext cx="144000" cy="144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ZoneTexte 58"/>
          <p:cNvSpPr txBox="1"/>
          <p:nvPr/>
        </p:nvSpPr>
        <p:spPr>
          <a:xfrm>
            <a:off x="1006976" y="1142984"/>
            <a:ext cx="920380" cy="10259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pH</a:t>
            </a:r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contexte : le changement climatique et l’augmentation du CO</a:t>
            </a:r>
            <a:r>
              <a:rPr lang="fr-FR" sz="2400" baseline="-25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INTRODUCTION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pic>
        <p:nvPicPr>
          <p:cNvPr id="21" name="Picture 2" descr="Résultat de recherche d'images pour &quot;CO2 atmosphérique temps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071546"/>
            <a:ext cx="4289674" cy="2380769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7144017" y="1316868"/>
            <a:ext cx="10166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415 ppm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5500450" y="2284729"/>
            <a:ext cx="10166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280 ppm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8520563" y="1247538"/>
            <a:ext cx="142210" cy="128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>
            <a:off x="7134781" y="1320963"/>
            <a:ext cx="13950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Ellipse 28"/>
          <p:cNvSpPr/>
          <p:nvPr/>
        </p:nvSpPr>
        <p:spPr>
          <a:xfrm>
            <a:off x="5429345" y="2885928"/>
            <a:ext cx="142210" cy="128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29"/>
          <p:cNvCxnSpPr/>
          <p:nvPr/>
        </p:nvCxnSpPr>
        <p:spPr>
          <a:xfrm>
            <a:off x="5500450" y="2284729"/>
            <a:ext cx="5317" cy="601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39450" y="2246740"/>
            <a:ext cx="1473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Atmosphère:</a:t>
            </a:r>
            <a:endParaRPr lang="fr-FR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139450" y="2889682"/>
            <a:ext cx="4357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Depuis l’ère industrielle, il y a une augmentation significative du CO</a:t>
            </a:r>
            <a:r>
              <a:rPr lang="fr-FR" baseline="-25000" dirty="0" smtClean="0"/>
              <a:t>2</a:t>
            </a:r>
            <a:r>
              <a:rPr lang="fr-FR" dirty="0" smtClean="0"/>
              <a:t> atmosphérique.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Environs 407 ppm en 2017 (280 avant 1750)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Intensification des tendances :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fr-FR" dirty="0" smtClean="0"/>
              <a:t>3 ppm/an (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fr-FR" dirty="0" smtClean="0"/>
              <a:t>1 ppm/an en 1970)</a:t>
            </a:r>
            <a:endParaRPr lang="fr-FR" baseline="-250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 l="23633" t="20833" r="24804" b="12500"/>
          <a:stretch>
            <a:fillRect/>
          </a:stretch>
        </p:blipFill>
        <p:spPr bwMode="auto">
          <a:xfrm>
            <a:off x="4714876" y="3643314"/>
            <a:ext cx="3857652" cy="280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4736939" y="3357562"/>
            <a:ext cx="3981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00B0F0"/>
                </a:solidFill>
              </a:rPr>
              <a:t>Evolution of </a:t>
            </a:r>
            <a:r>
              <a:rPr lang="fr-FR" sz="1200" b="1" dirty="0" err="1" smtClean="0">
                <a:solidFill>
                  <a:srgbClr val="00B0F0"/>
                </a:solidFill>
              </a:rPr>
              <a:t>atmospheric</a:t>
            </a:r>
            <a:r>
              <a:rPr lang="fr-FR" sz="1200" b="1" dirty="0" smtClean="0">
                <a:solidFill>
                  <a:srgbClr val="00B0F0"/>
                </a:solidFill>
              </a:rPr>
              <a:t> CO</a:t>
            </a:r>
            <a:r>
              <a:rPr lang="fr-FR" sz="1200" b="1" baseline="-25000" dirty="0" smtClean="0">
                <a:solidFill>
                  <a:srgbClr val="00B0F0"/>
                </a:solidFill>
              </a:rPr>
              <a:t>2</a:t>
            </a:r>
            <a:r>
              <a:rPr lang="fr-FR" sz="1200" b="1" dirty="0" smtClean="0">
                <a:solidFill>
                  <a:srgbClr val="00B0F0"/>
                </a:solidFill>
              </a:rPr>
              <a:t> concentrations at </a:t>
            </a:r>
            <a:r>
              <a:rPr lang="fr-FR" sz="1200" b="1" dirty="0" err="1" smtClean="0">
                <a:solidFill>
                  <a:srgbClr val="00B0F0"/>
                </a:solidFill>
              </a:rPr>
              <a:t>Mauna</a:t>
            </a:r>
            <a:r>
              <a:rPr lang="fr-FR" sz="1200" b="1" dirty="0" smtClean="0">
                <a:solidFill>
                  <a:srgbClr val="00B0F0"/>
                </a:solidFill>
              </a:rPr>
              <a:t> Loa</a:t>
            </a:r>
            <a:endParaRPr lang="fr-FR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Evolution des tendances des carbonates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Résultats et discussions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928794" y="785794"/>
          <a:ext cx="3071802" cy="2438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-0,002</a:t>
                      </a:r>
                      <a:endParaRPr lang="en-GB" sz="24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+3,8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+3,2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+2,6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+1,3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+1,3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+2,5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+2,6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+1,4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571736" y="4286256"/>
            <a:ext cx="457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pCO</a:t>
            </a:r>
            <a:r>
              <a:rPr lang="fr-FR" baseline="-25000" dirty="0" smtClean="0"/>
              <a:t>2</a:t>
            </a:r>
            <a:r>
              <a:rPr lang="fr-FR" dirty="0" smtClean="0"/>
              <a:t> = pCO</a:t>
            </a:r>
            <a:r>
              <a:rPr lang="fr-FR" baseline="-25000" dirty="0" smtClean="0"/>
              <a:t>2term </a:t>
            </a:r>
            <a:r>
              <a:rPr lang="fr-FR" dirty="0" smtClean="0"/>
              <a:t>+ pCO</a:t>
            </a:r>
            <a:r>
              <a:rPr lang="fr-FR" baseline="-25000" dirty="0" smtClean="0"/>
              <a:t>2adv </a:t>
            </a:r>
            <a:r>
              <a:rPr lang="fr-FR" dirty="0" smtClean="0"/>
              <a:t>+ pCO</a:t>
            </a:r>
            <a:r>
              <a:rPr lang="fr-FR" baseline="-25000" dirty="0" smtClean="0"/>
              <a:t>2air-mer </a:t>
            </a:r>
            <a:r>
              <a:rPr lang="fr-FR" dirty="0" smtClean="0"/>
              <a:t>+ pCO</a:t>
            </a:r>
            <a:r>
              <a:rPr lang="fr-FR" baseline="-25000" dirty="0" smtClean="0"/>
              <a:t>2bio</a:t>
            </a:r>
            <a:endParaRPr lang="en-GB" baseline="-25000" dirty="0"/>
          </a:p>
        </p:txBody>
      </p:sp>
      <p:sp>
        <p:nvSpPr>
          <p:cNvPr id="18" name="Accolade ouvrante 17"/>
          <p:cNvSpPr/>
          <p:nvPr/>
        </p:nvSpPr>
        <p:spPr>
          <a:xfrm rot="5400000">
            <a:off x="5536397" y="2893231"/>
            <a:ext cx="214314" cy="27146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5000628" y="3786190"/>
            <a:ext cx="125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pCO</a:t>
            </a:r>
            <a:r>
              <a:rPr lang="fr-FR" baseline="-25000" dirty="0" smtClean="0"/>
              <a:t>2non-</a:t>
            </a:r>
            <a:r>
              <a:rPr lang="fr-FR" baseline="-25000" dirty="0" err="1" smtClean="0"/>
              <a:t>term</a:t>
            </a:r>
            <a:endParaRPr lang="en-GB" baseline="-25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433175" y="1142984"/>
            <a:ext cx="14941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pH</a:t>
            </a:r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2term</a:t>
            </a:r>
            <a:r>
              <a:rPr lang="fr-FR" b="1" dirty="0" smtClean="0"/>
              <a:t>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2nonterm</a:t>
            </a:r>
            <a:r>
              <a:rPr lang="fr-FR" b="1" dirty="0" smtClean="0"/>
              <a:t>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Evolution des tendances des carbonates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Résultats et discussions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928794" y="785794"/>
          <a:ext cx="3071802" cy="24384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-0,002</a:t>
                      </a:r>
                      <a:endParaRPr lang="en-GB" sz="24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+3,8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+3,2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+2,6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+1,3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+1,3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+2,5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+2,6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+1,4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571736" y="4286256"/>
            <a:ext cx="4571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pCO</a:t>
            </a:r>
            <a:r>
              <a:rPr lang="fr-FR" baseline="-25000" dirty="0" smtClean="0"/>
              <a:t>2</a:t>
            </a:r>
            <a:r>
              <a:rPr lang="fr-FR" dirty="0" smtClean="0"/>
              <a:t> = pCO</a:t>
            </a:r>
            <a:r>
              <a:rPr lang="fr-FR" baseline="-25000" dirty="0" smtClean="0"/>
              <a:t>2term </a:t>
            </a:r>
            <a:r>
              <a:rPr lang="fr-FR" dirty="0" smtClean="0"/>
              <a:t>+ pCO</a:t>
            </a:r>
            <a:r>
              <a:rPr lang="fr-FR" baseline="-25000" dirty="0" smtClean="0"/>
              <a:t>2adv </a:t>
            </a:r>
            <a:r>
              <a:rPr lang="fr-FR" dirty="0" smtClean="0"/>
              <a:t>+ pCO</a:t>
            </a:r>
            <a:r>
              <a:rPr lang="fr-FR" baseline="-25000" dirty="0" smtClean="0"/>
              <a:t>2air-mer </a:t>
            </a:r>
            <a:r>
              <a:rPr lang="fr-FR" dirty="0" smtClean="0"/>
              <a:t>+ pCO</a:t>
            </a:r>
            <a:r>
              <a:rPr lang="fr-FR" baseline="-25000" dirty="0" smtClean="0"/>
              <a:t>2bio</a:t>
            </a:r>
            <a:endParaRPr lang="en-GB" baseline="-25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143240" y="528638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Variation constante</a:t>
            </a:r>
            <a:endParaRPr lang="en-GB" dirty="0"/>
          </a:p>
        </p:txBody>
      </p:sp>
      <p:sp>
        <p:nvSpPr>
          <p:cNvPr id="18" name="Accolade ouvrante 17"/>
          <p:cNvSpPr/>
          <p:nvPr/>
        </p:nvSpPr>
        <p:spPr>
          <a:xfrm rot="5400000">
            <a:off x="5536397" y="2893231"/>
            <a:ext cx="214314" cy="27146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ZoneTexte 18"/>
          <p:cNvSpPr txBox="1"/>
          <p:nvPr/>
        </p:nvSpPr>
        <p:spPr>
          <a:xfrm>
            <a:off x="5000628" y="3786190"/>
            <a:ext cx="125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pCO</a:t>
            </a:r>
            <a:r>
              <a:rPr lang="fr-FR" baseline="-25000" dirty="0" smtClean="0"/>
              <a:t>2non-</a:t>
            </a:r>
            <a:r>
              <a:rPr lang="fr-FR" baseline="-25000" dirty="0" err="1" smtClean="0"/>
              <a:t>term</a:t>
            </a:r>
            <a:endParaRPr lang="en-GB" baseline="-25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4714876" y="5429264"/>
            <a:ext cx="1484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Côtier &gt; Large</a:t>
            </a:r>
            <a:endParaRPr lang="en-GB" dirty="0"/>
          </a:p>
        </p:txBody>
      </p:sp>
      <p:sp>
        <p:nvSpPr>
          <p:cNvPr id="23" name="ZoneTexte 22"/>
          <p:cNvSpPr txBox="1"/>
          <p:nvPr/>
        </p:nvSpPr>
        <p:spPr>
          <a:xfrm>
            <a:off x="4071934" y="4643446"/>
            <a:ext cx="1000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Courants de marées égaux</a:t>
            </a:r>
            <a:endParaRPr lang="en-GB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4929190" y="4643446"/>
            <a:ext cx="1357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Flux air-mer quasiment à l’équilibre</a:t>
            </a:r>
            <a:endParaRPr lang="en-GB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143636" y="4786322"/>
            <a:ext cx="108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Variation </a:t>
            </a:r>
            <a:endParaRPr lang="en-GB" dirty="0"/>
          </a:p>
        </p:txBody>
      </p:sp>
      <p:sp>
        <p:nvSpPr>
          <p:cNvPr id="30" name="Rectangle 29"/>
          <p:cNvSpPr/>
          <p:nvPr/>
        </p:nvSpPr>
        <p:spPr>
          <a:xfrm>
            <a:off x="6286512" y="4286256"/>
            <a:ext cx="78581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ZoneTexte 30"/>
          <p:cNvSpPr txBox="1"/>
          <p:nvPr/>
        </p:nvSpPr>
        <p:spPr>
          <a:xfrm>
            <a:off x="433175" y="1142984"/>
            <a:ext cx="14941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pH</a:t>
            </a:r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2term</a:t>
            </a:r>
            <a:r>
              <a:rPr lang="fr-FR" b="1" dirty="0" smtClean="0"/>
              <a:t>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2nonterm</a:t>
            </a:r>
            <a:r>
              <a:rPr lang="fr-FR" b="1" dirty="0" smtClean="0"/>
              <a:t>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Evolution des tendances des carbonates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Résultats et discussions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928794" y="785794"/>
          <a:ext cx="3071802" cy="3474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-0,002</a:t>
                      </a:r>
                      <a:endParaRPr lang="en-GB" sz="24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+3,8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+3,2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+2,6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+1,3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+1,3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+2,5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+2,6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+1,4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-0,2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5072066" y="350043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Diminution de la capacité à calcifier</a:t>
            </a:r>
            <a:endParaRPr lang="en-GB" dirty="0"/>
          </a:p>
        </p:txBody>
      </p:sp>
      <p:sp>
        <p:nvSpPr>
          <p:cNvPr id="24" name="ZoneTexte 23"/>
          <p:cNvSpPr txBox="1"/>
          <p:nvPr/>
        </p:nvSpPr>
        <p:spPr>
          <a:xfrm>
            <a:off x="433177" y="1142984"/>
            <a:ext cx="1494191" cy="3098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pH</a:t>
            </a:r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2term</a:t>
            </a:r>
            <a:r>
              <a:rPr lang="fr-FR" b="1" dirty="0" smtClean="0"/>
              <a:t>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2nonterm</a:t>
            </a:r>
            <a:r>
              <a:rPr lang="fr-FR" b="1" dirty="0" smtClean="0"/>
              <a:t>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b="1" i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Calcite</a:t>
            </a:r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Aragonite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Evolution des tendances des carbonates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Résultats et discussions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928794" y="785794"/>
          <a:ext cx="3071802" cy="397953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-0,002</a:t>
                      </a:r>
                      <a:endParaRPr lang="en-GB" sz="24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+3,8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+3,2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+2,6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+1,3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+1,3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+2,5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+2,6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+1,4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-0,2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70C0"/>
                          </a:solidFill>
                        </a:rPr>
                        <a:t>+0,025</a:t>
                      </a:r>
                      <a:endParaRPr lang="en-GB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C000"/>
                          </a:solidFill>
                        </a:rPr>
                        <a:t>+0,030</a:t>
                      </a:r>
                      <a:endParaRPr lang="en-GB" sz="20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B050"/>
                          </a:solidFill>
                        </a:rPr>
                        <a:t>+0,022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5000628" y="4286256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Diminution du pouvoir absorbant de CO</a:t>
            </a:r>
            <a:r>
              <a:rPr lang="fr-FR" baseline="-25000" dirty="0" smtClean="0"/>
              <a:t>2</a:t>
            </a:r>
            <a:r>
              <a:rPr lang="fr-FR" dirty="0" smtClean="0"/>
              <a:t> de l’eau de mer</a:t>
            </a:r>
            <a:endParaRPr lang="en-GB" dirty="0"/>
          </a:p>
        </p:txBody>
      </p:sp>
      <p:sp>
        <p:nvSpPr>
          <p:cNvPr id="25" name="ZoneTexte 24"/>
          <p:cNvSpPr txBox="1"/>
          <p:nvPr/>
        </p:nvSpPr>
        <p:spPr>
          <a:xfrm>
            <a:off x="-16" y="1142984"/>
            <a:ext cx="1927386" cy="361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pH</a:t>
            </a:r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2term</a:t>
            </a:r>
            <a:r>
              <a:rPr lang="fr-FR" b="1" dirty="0" smtClean="0"/>
              <a:t>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2nonterm</a:t>
            </a:r>
            <a:r>
              <a:rPr lang="fr-FR" b="1" dirty="0" smtClean="0"/>
              <a:t>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b="1" i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Calcite</a:t>
            </a:r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Aragonite</a:t>
            </a:r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Facteur de </a:t>
            </a:r>
            <a:r>
              <a:rPr lang="fr-FR" b="1" dirty="0" err="1" smtClean="0"/>
              <a:t>Revelle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Evolution des tendances des carbonates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Résultats et discussions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928794" y="785794"/>
          <a:ext cx="3071802" cy="449769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3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>
                          <a:solidFill>
                            <a:srgbClr val="FFC000"/>
                          </a:solidFill>
                        </a:rPr>
                        <a:t>-0,002</a:t>
                      </a:r>
                      <a:endParaRPr lang="en-GB" sz="24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+3,8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+3,2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+2,6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+1,3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+1,3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+2,5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+2,6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+1,4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-0,2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-0,01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70C0"/>
                          </a:solidFill>
                        </a:rPr>
                        <a:t>+0,025</a:t>
                      </a:r>
                      <a:endParaRPr lang="en-GB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FFC000"/>
                          </a:solidFill>
                        </a:rPr>
                        <a:t>+0,030</a:t>
                      </a:r>
                      <a:endParaRPr lang="en-GB" sz="200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rgbClr val="00B050"/>
                          </a:solidFill>
                        </a:rPr>
                        <a:t>+0,022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81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+2,4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+1,4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+1,5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5072066" y="4786322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milieu absorbe moins le CO</a:t>
            </a:r>
            <a:r>
              <a:rPr lang="fr-FR" baseline="-25000" dirty="0" smtClean="0"/>
              <a:t>2</a:t>
            </a:r>
            <a:r>
              <a:rPr lang="fr-FR" dirty="0" smtClean="0"/>
              <a:t> </a:t>
            </a:r>
          </a:p>
          <a:p>
            <a:r>
              <a:rPr lang="fr-FR" dirty="0" smtClean="0"/>
              <a:t>=&gt; Diminution du puits de CO</a:t>
            </a:r>
            <a:r>
              <a:rPr lang="fr-FR" baseline="-25000" dirty="0" smtClean="0"/>
              <a:t>2</a:t>
            </a:r>
            <a:endParaRPr lang="en-GB" baseline="-25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-78299" y="1142984"/>
            <a:ext cx="2005677" cy="41344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pH</a:t>
            </a:r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2term</a:t>
            </a:r>
            <a:r>
              <a:rPr lang="fr-FR" b="1" dirty="0" smtClean="0"/>
              <a:t>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i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pCO</a:t>
            </a:r>
            <a:r>
              <a:rPr lang="fr-FR" b="1" baseline="-25000" dirty="0" smtClean="0"/>
              <a:t>2nonterm</a:t>
            </a:r>
            <a:r>
              <a:rPr lang="fr-FR" b="1" dirty="0" smtClean="0"/>
              <a:t> </a:t>
            </a:r>
            <a:r>
              <a:rPr lang="fr-FR" sz="800" i="1" dirty="0" smtClean="0"/>
              <a:t>µ</a:t>
            </a:r>
            <a:r>
              <a:rPr lang="fr-FR" sz="800" i="1" dirty="0" err="1" smtClean="0"/>
              <a:t>atm</a:t>
            </a:r>
            <a:endParaRPr lang="fr-FR" sz="800" b="1" i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Calcite</a:t>
            </a:r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Aragonite</a:t>
            </a:r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Facteur de </a:t>
            </a:r>
            <a:r>
              <a:rPr lang="fr-FR" b="1" dirty="0" err="1" smtClean="0"/>
              <a:t>Revelle</a:t>
            </a:r>
            <a:endParaRPr lang="fr-FR" b="1" dirty="0" smtClean="0"/>
          </a:p>
          <a:p>
            <a:pPr algn="r">
              <a:lnSpc>
                <a:spcPct val="150000"/>
              </a:lnSpc>
              <a:spcBef>
                <a:spcPts val="800"/>
              </a:spcBef>
            </a:pPr>
            <a:r>
              <a:rPr lang="fr-FR" b="1" dirty="0" smtClean="0"/>
              <a:t>Flux air-mer </a:t>
            </a:r>
            <a:r>
              <a:rPr lang="fr-FR" sz="800" i="1" dirty="0" err="1" smtClean="0"/>
              <a:t>mmol.C.m</a:t>
            </a:r>
            <a:r>
              <a:rPr lang="fr-FR" sz="800" i="1" baseline="30000" dirty="0" smtClean="0"/>
              <a:t>-2</a:t>
            </a:r>
            <a:r>
              <a:rPr lang="fr-FR" sz="800" i="1" dirty="0" smtClean="0"/>
              <a:t>.d</a:t>
            </a:r>
            <a:r>
              <a:rPr lang="fr-FR" sz="800" i="1" baseline="30000" dirty="0" smtClean="0"/>
              <a:t>-1</a:t>
            </a:r>
            <a:endParaRPr lang="fr-FR" sz="800" i="1" dirty="0" smtClean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Période exceptionnelle ou tendance qui se confirme ? Sur 20 ans…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Résultats et discussions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pic>
        <p:nvPicPr>
          <p:cNvPr id="11" name="Image 10" descr="plot_physiqu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714488"/>
            <a:ext cx="5388087" cy="34128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073860" y="5009389"/>
            <a:ext cx="2496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2000     2005     2010      2015     2020</a:t>
            </a:r>
            <a:endParaRPr lang="en-GB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859942" y="5000636"/>
            <a:ext cx="2390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2000     2005    2010     2015    2020</a:t>
            </a:r>
            <a:endParaRPr lang="en-GB" sz="1200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6072198" y="1428736"/>
          <a:ext cx="3071802" cy="385765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86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17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619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+0,14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+0.05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+0.05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 rot="16200000">
            <a:off x="-412635" y="2127091"/>
            <a:ext cx="161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Température de surface (°C)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-344586" y="3841603"/>
            <a:ext cx="161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Salinité de surface (PSU)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6786578" y="5286388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1997 - 2018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Période exceptionnelle ou tendance qui se confirme ? Sur 20 ans…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 Conclusion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pic>
        <p:nvPicPr>
          <p:cNvPr id="11" name="Image 10" descr="plot_physiqu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714488"/>
            <a:ext cx="5388087" cy="3412800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1142976" y="2428868"/>
            <a:ext cx="1214446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2214546" y="2428868"/>
            <a:ext cx="928694" cy="69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73860" y="5009389"/>
            <a:ext cx="2496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2000     2005     2010      2015     2020</a:t>
            </a:r>
            <a:endParaRPr lang="en-GB" sz="1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859942" y="5000636"/>
            <a:ext cx="2390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2000     2005    2010     2015    2020</a:t>
            </a:r>
            <a:endParaRPr lang="en-GB" sz="1200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6072198" y="1428736"/>
          <a:ext cx="3071802" cy="385765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5862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70C0"/>
                          </a:solidFill>
                        </a:rPr>
                        <a:t>Brest</a:t>
                      </a:r>
                      <a:endParaRPr lang="en-GB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C000"/>
                          </a:solidFill>
                        </a:rPr>
                        <a:t>Estacade</a:t>
                      </a:r>
                      <a:endParaRPr lang="en-GB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00B050"/>
                          </a:solidFill>
                        </a:rPr>
                        <a:t>Large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717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619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70C0"/>
                          </a:solidFill>
                        </a:rPr>
                        <a:t>+0,14</a:t>
                      </a:r>
                      <a:endParaRPr lang="en-GB" sz="28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FFC000"/>
                          </a:solidFill>
                        </a:rPr>
                        <a:t>+0.05</a:t>
                      </a:r>
                      <a:endParaRPr lang="en-GB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rgbClr val="00B050"/>
                          </a:solidFill>
                        </a:rPr>
                        <a:t>+0.05</a:t>
                      </a:r>
                      <a:endParaRPr lang="en-GB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 rot="16200000">
            <a:off x="-412635" y="2127091"/>
            <a:ext cx="161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Température de surface (°C)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-344586" y="3841603"/>
            <a:ext cx="161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Salinité de surface (PSU)</a:t>
            </a:r>
            <a:endParaRPr lang="en-GB" dirty="0"/>
          </a:p>
        </p:txBody>
      </p:sp>
      <p:graphicFrame>
        <p:nvGraphicFramePr>
          <p:cNvPr id="31" name="Tableau 30"/>
          <p:cNvGraphicFramePr>
            <a:graphicFrameLocks noGrp="1"/>
          </p:cNvGraphicFramePr>
          <p:nvPr/>
        </p:nvGraphicFramePr>
        <p:xfrm>
          <a:off x="1785918" y="5357826"/>
          <a:ext cx="6096000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1997-2013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2008-2018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1997-2018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Température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-0.03  </a:t>
                      </a:r>
                      <a:r>
                        <a:rPr lang="fr-FR" sz="1400" dirty="0" smtClean="0">
                          <a:solidFill>
                            <a:schemeClr val="accent6"/>
                          </a:solidFill>
                        </a:rPr>
                        <a:t>-0.03  </a:t>
                      </a:r>
                      <a:r>
                        <a:rPr lang="fr-FR" sz="1400" dirty="0" smtClean="0">
                          <a:solidFill>
                            <a:srgbClr val="00B050"/>
                          </a:solidFill>
                        </a:rPr>
                        <a:t>-0.02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+0.08    </a:t>
                      </a:r>
                      <a:r>
                        <a:rPr lang="fr-FR" sz="1400" dirty="0" smtClean="0">
                          <a:solidFill>
                            <a:schemeClr val="accent6"/>
                          </a:solidFill>
                        </a:rPr>
                        <a:t>x  </a:t>
                      </a:r>
                      <a:r>
                        <a:rPr lang="fr-FR" sz="1400" dirty="0" smtClean="0"/>
                        <a:t>  </a:t>
                      </a:r>
                      <a:r>
                        <a:rPr lang="fr-FR" sz="1400" dirty="0" smtClean="0">
                          <a:solidFill>
                            <a:srgbClr val="00B050"/>
                          </a:solidFill>
                        </a:rPr>
                        <a:t>+0.08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x </a:t>
                      </a:r>
                      <a:r>
                        <a:rPr lang="fr-FR" sz="1400" dirty="0" smtClean="0"/>
                        <a:t>       </a:t>
                      </a:r>
                      <a:r>
                        <a:rPr lang="fr-FR" sz="1400" dirty="0" smtClean="0">
                          <a:solidFill>
                            <a:schemeClr val="accent6"/>
                          </a:solidFill>
                        </a:rPr>
                        <a:t>x </a:t>
                      </a:r>
                      <a:r>
                        <a:rPr lang="fr-FR" sz="1400" dirty="0" smtClean="0"/>
                        <a:t>      </a:t>
                      </a:r>
                      <a:r>
                        <a:rPr lang="fr-FR" sz="1400" dirty="0" smtClean="0">
                          <a:solidFill>
                            <a:srgbClr val="00B050"/>
                          </a:solidFill>
                        </a:rPr>
                        <a:t>x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Salinité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+0.02 </a:t>
                      </a:r>
                      <a:r>
                        <a:rPr lang="fr-FR" sz="1400" dirty="0" smtClean="0">
                          <a:solidFill>
                            <a:schemeClr val="accent6"/>
                          </a:solidFill>
                        </a:rPr>
                        <a:t>+0.01 </a:t>
                      </a:r>
                      <a:r>
                        <a:rPr lang="fr-FR" sz="1400" dirty="0" smtClean="0">
                          <a:solidFill>
                            <a:srgbClr val="00B050"/>
                          </a:solidFill>
                        </a:rPr>
                        <a:t>+0.01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x   </a:t>
                      </a:r>
                      <a:r>
                        <a:rPr lang="fr-FR" sz="1400" dirty="0" smtClean="0"/>
                        <a:t>     </a:t>
                      </a:r>
                      <a:r>
                        <a:rPr lang="fr-FR" sz="1400" dirty="0" smtClean="0">
                          <a:solidFill>
                            <a:schemeClr val="accent6"/>
                          </a:solidFill>
                        </a:rPr>
                        <a:t> x </a:t>
                      </a:r>
                      <a:r>
                        <a:rPr lang="fr-FR" sz="1400" dirty="0" smtClean="0"/>
                        <a:t>       </a:t>
                      </a:r>
                      <a:r>
                        <a:rPr lang="fr-FR" sz="1400" dirty="0" smtClean="0">
                          <a:solidFill>
                            <a:srgbClr val="00B050"/>
                          </a:solidFill>
                        </a:rPr>
                        <a:t> x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0070C0"/>
                          </a:solidFill>
                        </a:rPr>
                        <a:t>+0.14 </a:t>
                      </a:r>
                      <a:r>
                        <a:rPr lang="fr-FR" sz="1400" dirty="0" smtClean="0">
                          <a:solidFill>
                            <a:schemeClr val="accent6"/>
                          </a:solidFill>
                        </a:rPr>
                        <a:t>+0.05 </a:t>
                      </a:r>
                      <a:r>
                        <a:rPr lang="fr-FR" sz="1400" dirty="0" smtClean="0">
                          <a:solidFill>
                            <a:srgbClr val="00B050"/>
                          </a:solidFill>
                        </a:rPr>
                        <a:t>+0.05</a:t>
                      </a:r>
                      <a:endParaRPr lang="en-GB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Ellipse 22"/>
          <p:cNvSpPr/>
          <p:nvPr/>
        </p:nvSpPr>
        <p:spPr>
          <a:xfrm>
            <a:off x="1357290" y="264318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-</a:t>
            </a:r>
            <a:endParaRPr lang="en-GB" dirty="0"/>
          </a:p>
        </p:txBody>
      </p:sp>
      <p:sp>
        <p:nvSpPr>
          <p:cNvPr id="24" name="Ellipse 23"/>
          <p:cNvSpPr/>
          <p:nvPr/>
        </p:nvSpPr>
        <p:spPr>
          <a:xfrm>
            <a:off x="2500298" y="2643182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+</a:t>
            </a:r>
            <a:endParaRPr lang="en-GB" dirty="0"/>
          </a:p>
        </p:txBody>
      </p:sp>
      <p:sp>
        <p:nvSpPr>
          <p:cNvPr id="25" name="Ellipse 24"/>
          <p:cNvSpPr/>
          <p:nvPr/>
        </p:nvSpPr>
        <p:spPr>
          <a:xfrm>
            <a:off x="1357290" y="3929066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+</a:t>
            </a:r>
            <a:endParaRPr lang="en-GB" dirty="0"/>
          </a:p>
        </p:txBody>
      </p:sp>
      <p:sp>
        <p:nvSpPr>
          <p:cNvPr id="29" name="Ellipse 28"/>
          <p:cNvSpPr/>
          <p:nvPr/>
        </p:nvSpPr>
        <p:spPr>
          <a:xfrm>
            <a:off x="2500298" y="3929066"/>
            <a:ext cx="428628" cy="42862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Conclusion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 Conclusion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2910" y="1500174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De 2008 à 2018</a:t>
            </a:r>
            <a:endParaRPr lang="en-GB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928662" y="192880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Physique : </a:t>
            </a:r>
            <a:r>
              <a:rPr lang="fr-FR" dirty="0" smtClean="0"/>
              <a:t>Augmentation de la T°C des eaux de surface</a:t>
            </a:r>
          </a:p>
          <a:p>
            <a:r>
              <a:rPr lang="fr-FR" b="1" dirty="0" smtClean="0"/>
              <a:t>Chimie:  </a:t>
            </a:r>
            <a:r>
              <a:rPr lang="fr-FR" dirty="0" smtClean="0"/>
              <a:t>Diminution de l’eutrophisation de ces écosystèmes</a:t>
            </a:r>
          </a:p>
          <a:p>
            <a:r>
              <a:rPr lang="fr-FR" b="1" dirty="0" smtClean="0"/>
              <a:t>Cycle du carbone : </a:t>
            </a:r>
            <a:r>
              <a:rPr lang="fr-FR" dirty="0" smtClean="0"/>
              <a:t>Augmentation du pCO</a:t>
            </a:r>
            <a:r>
              <a:rPr lang="fr-FR" baseline="-25000" dirty="0" smtClean="0"/>
              <a:t>2 </a:t>
            </a:r>
            <a:r>
              <a:rPr lang="fr-FR" dirty="0" smtClean="0"/>
              <a:t>et diminution du pH</a:t>
            </a:r>
            <a:endParaRPr lang="en-GB" baseline="30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00034" y="314324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Les côtes s’acidifient, et deviennent des sources plus importantes de CO</a:t>
            </a:r>
            <a:r>
              <a:rPr lang="fr-FR" baseline="-25000" dirty="0" smtClean="0"/>
              <a:t>2</a:t>
            </a:r>
            <a:r>
              <a:rPr lang="fr-FR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Les écosystèmes proximaux sont plus impactés par ces changements que les distaux.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Les tendances sont très diversifiées : Impact de l’activité biologique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Conclusion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 Conclusion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42910" y="1500174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De 2008 à 2018</a:t>
            </a:r>
            <a:endParaRPr lang="en-GB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928662" y="192880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Physique : </a:t>
            </a:r>
            <a:r>
              <a:rPr lang="fr-FR" dirty="0" smtClean="0"/>
              <a:t>Augmentation de la T°C des eaux de surface</a:t>
            </a:r>
          </a:p>
          <a:p>
            <a:r>
              <a:rPr lang="fr-FR" b="1" dirty="0" smtClean="0"/>
              <a:t>Chimie:  </a:t>
            </a:r>
            <a:r>
              <a:rPr lang="fr-FR" dirty="0" smtClean="0"/>
              <a:t>Diminution de l’eutrophisation de ces écosystèmes</a:t>
            </a:r>
          </a:p>
          <a:p>
            <a:r>
              <a:rPr lang="fr-FR" b="1" dirty="0" smtClean="0"/>
              <a:t>Cycle du carbone : </a:t>
            </a:r>
            <a:r>
              <a:rPr lang="fr-FR" dirty="0" smtClean="0"/>
              <a:t>Augmentation du pCO</a:t>
            </a:r>
            <a:r>
              <a:rPr lang="fr-FR" baseline="-25000" dirty="0" smtClean="0"/>
              <a:t>2 </a:t>
            </a:r>
            <a:r>
              <a:rPr lang="fr-FR" dirty="0" smtClean="0"/>
              <a:t>et diminution du pH</a:t>
            </a:r>
            <a:endParaRPr lang="en-GB" baseline="30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00034" y="3143248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Les côtes s’acidifient, et deviennent des sources plus importantes de CO</a:t>
            </a:r>
            <a:r>
              <a:rPr lang="fr-FR" baseline="-25000" dirty="0" smtClean="0"/>
              <a:t>2</a:t>
            </a:r>
            <a:r>
              <a:rPr lang="fr-FR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Les écosystèmes proximaux sont plus impactés par ces changements que les distaux.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Les tendances sont très diversifiées : Impact de l’activité biologique ?</a:t>
            </a:r>
            <a:endParaRPr lang="en-GB" dirty="0"/>
          </a:p>
        </p:txBody>
      </p:sp>
      <p:pic>
        <p:nvPicPr>
          <p:cNvPr id="16" name="Image 15" descr="plot_physique"/>
          <p:cNvPicPr>
            <a:picLocks noChangeAspect="1"/>
          </p:cNvPicPr>
          <p:nvPr/>
        </p:nvPicPr>
        <p:blipFill>
          <a:blip r:embed="rId5"/>
          <a:srcRect r="50944" b="51856"/>
          <a:stretch>
            <a:fillRect/>
          </a:stretch>
        </p:blipFill>
        <p:spPr>
          <a:xfrm>
            <a:off x="1285852" y="5000636"/>
            <a:ext cx="2357454" cy="146544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71472" y="4286256"/>
            <a:ext cx="1662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Acidification +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refroidissement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714612" y="4286256"/>
            <a:ext cx="157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Acidification +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réchauffement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1571604" y="5643578"/>
            <a:ext cx="1214446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2643174" y="5643578"/>
            <a:ext cx="928694" cy="69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Ellipse 21"/>
          <p:cNvSpPr/>
          <p:nvPr/>
        </p:nvSpPr>
        <p:spPr>
          <a:xfrm>
            <a:off x="1785918" y="5857892"/>
            <a:ext cx="42862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-</a:t>
            </a:r>
            <a:endParaRPr lang="en-GB" dirty="0"/>
          </a:p>
        </p:txBody>
      </p:sp>
      <p:sp>
        <p:nvSpPr>
          <p:cNvPr id="23" name="Ellipse 22"/>
          <p:cNvSpPr/>
          <p:nvPr/>
        </p:nvSpPr>
        <p:spPr>
          <a:xfrm>
            <a:off x="2857488" y="5857892"/>
            <a:ext cx="428628" cy="4286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+</a:t>
            </a:r>
            <a:endParaRPr lang="en-GB" dirty="0"/>
          </a:p>
        </p:txBody>
      </p:sp>
      <p:sp>
        <p:nvSpPr>
          <p:cNvPr id="24" name="ZoneTexte 23"/>
          <p:cNvSpPr txBox="1"/>
          <p:nvPr/>
        </p:nvSpPr>
        <p:spPr>
          <a:xfrm>
            <a:off x="4143372" y="5072074"/>
            <a:ext cx="4520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Changement de pentes = 2 régimes</a:t>
            </a:r>
          </a:p>
          <a:p>
            <a:r>
              <a:rPr lang="fr-FR" dirty="0" smtClean="0"/>
              <a:t>Y-a-t-il une cause de facteurs naturels locaux ?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 rot="16200000">
            <a:off x="427085" y="5502212"/>
            <a:ext cx="11790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/>
              <a:t>Température de surface (°C)</a:t>
            </a:r>
            <a:endParaRPr lang="en-GB" sz="1200" dirty="0"/>
          </a:p>
        </p:txBody>
      </p:sp>
      <p:cxnSp>
        <p:nvCxnSpPr>
          <p:cNvPr id="30" name="Connecteur droit avec flèche 29"/>
          <p:cNvCxnSpPr>
            <a:stCxn id="18" idx="2"/>
          </p:cNvCxnSpPr>
          <p:nvPr/>
        </p:nvCxnSpPr>
        <p:spPr>
          <a:xfrm rot="16200000" flipH="1">
            <a:off x="1346096" y="4989441"/>
            <a:ext cx="568115" cy="454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19" idx="2"/>
          </p:cNvCxnSpPr>
          <p:nvPr/>
        </p:nvCxnSpPr>
        <p:spPr>
          <a:xfrm rot="5400000">
            <a:off x="3109845" y="5108859"/>
            <a:ext cx="568115" cy="2155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baseline="-25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571868" y="2928934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Merci !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contexte : le changement climatique et l’augmentation du CO</a:t>
            </a:r>
            <a:r>
              <a:rPr lang="fr-FR" sz="2400" baseline="-25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INTRODUCTION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844" y="2273850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Océan global :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42844" y="292893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Influencé par les pompes physique et biologique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Absorbe ¼ du CO</a:t>
            </a:r>
            <a:r>
              <a:rPr lang="fr-FR" baseline="-25000" dirty="0" smtClean="0"/>
              <a:t>2</a:t>
            </a:r>
            <a:r>
              <a:rPr lang="fr-FR" dirty="0" smtClean="0"/>
              <a:t> anthropique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Puits de CO</a:t>
            </a:r>
            <a:r>
              <a:rPr lang="fr-FR" baseline="-25000" dirty="0" smtClean="0"/>
              <a:t>2</a:t>
            </a:r>
            <a:r>
              <a:rPr lang="fr-FR" dirty="0" smtClean="0"/>
              <a:t> : </a:t>
            </a:r>
            <a:r>
              <a:rPr lang="en-GB" dirty="0" smtClean="0"/>
              <a:t>-1.6 ± 0.9 Pg C yr</a:t>
            </a:r>
            <a:r>
              <a:rPr lang="en-GB" baseline="30000" dirty="0" smtClean="0"/>
              <a:t>-1</a:t>
            </a:r>
            <a:r>
              <a:rPr lang="en-GB" dirty="0" smtClean="0"/>
              <a:t> </a:t>
            </a:r>
            <a:endParaRPr lang="fr-FR" dirty="0" smtClean="0"/>
          </a:p>
        </p:txBody>
      </p:sp>
      <p:pic>
        <p:nvPicPr>
          <p:cNvPr id="14" name="Picture 2" descr="RÃ©sultat de recherche d'images pour &quot;physic biological pump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643050"/>
            <a:ext cx="4922699" cy="353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127.0.0.1:17528/graphics/plot_zoom_png?width=960&amp;height=5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 contexte : le changement climatique et l’augmentation du CO</a:t>
            </a:r>
            <a:r>
              <a:rPr lang="fr-FR" sz="2400" baseline="-25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fr-FR" sz="2400" baseline="-250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INTRODUCTION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844" y="2273850"/>
            <a:ext cx="1540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Océan global :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42844" y="292893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Influencé par les pompes physique et biologique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Absorbe ¼ du CO</a:t>
            </a:r>
            <a:r>
              <a:rPr lang="fr-FR" baseline="-25000" dirty="0" smtClean="0"/>
              <a:t>2</a:t>
            </a:r>
            <a:r>
              <a:rPr lang="fr-FR" dirty="0" smtClean="0"/>
              <a:t> anthropique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Puits de CO</a:t>
            </a:r>
            <a:r>
              <a:rPr lang="fr-FR" baseline="-25000" dirty="0" smtClean="0"/>
              <a:t>2</a:t>
            </a:r>
            <a:r>
              <a:rPr lang="fr-FR" dirty="0" smtClean="0"/>
              <a:t> : </a:t>
            </a:r>
            <a:r>
              <a:rPr lang="en-GB" dirty="0" smtClean="0"/>
              <a:t>-1.6 ± 0.9 Pg C yr</a:t>
            </a:r>
            <a:r>
              <a:rPr lang="en-GB" baseline="30000" dirty="0" smtClean="0"/>
              <a:t>-1</a:t>
            </a:r>
            <a:r>
              <a:rPr lang="en-GB" dirty="0" smtClean="0"/>
              <a:t> </a:t>
            </a:r>
            <a:endParaRPr lang="fr-FR" dirty="0" smtClean="0"/>
          </a:p>
        </p:txBody>
      </p:sp>
      <p:pic>
        <p:nvPicPr>
          <p:cNvPr id="14" name="Picture 2" descr="RÃ©sultat de recherche d'images pour &quot;physic biological pump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643050"/>
            <a:ext cx="4922699" cy="353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643042" y="5715016"/>
            <a:ext cx="5996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Quel est le rôle des environnements côtiers ? 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Pourquoi étudier l’environnement côtier ?</a:t>
            </a:r>
            <a:endParaRPr lang="fr-F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INTRODUCTION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844" y="2285992"/>
            <a:ext cx="2496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Environnement côtier :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14282" y="271462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7% de l’océan ouvert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Très dynamique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Echanges air/mer/terre importants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15/30% de la production primaire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8263" t="36146" r="47801" b="11844"/>
          <a:stretch/>
        </p:blipFill>
        <p:spPr>
          <a:xfrm>
            <a:off x="3714744" y="1571612"/>
            <a:ext cx="5259095" cy="350181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736813" y="4863225"/>
            <a:ext cx="3214956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Net flux (grams C m</a:t>
            </a:r>
            <a:r>
              <a:rPr lang="fr-FR" sz="1400" baseline="30000" dirty="0" smtClean="0"/>
              <a:t>-2</a:t>
            </a:r>
            <a:r>
              <a:rPr lang="fr-FR" sz="1400" dirty="0" smtClean="0"/>
              <a:t> year</a:t>
            </a:r>
            <a:r>
              <a:rPr lang="fr-FR" sz="1400" baseline="30000" dirty="0" smtClean="0"/>
              <a:t>-1</a:t>
            </a:r>
            <a:r>
              <a:rPr lang="fr-FR" sz="1400" dirty="0" smtClean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Pourquoi étudier l’environnement côtier ?</a:t>
            </a:r>
            <a:endParaRPr lang="fr-F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 INTRODUCTION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2844" y="2285992"/>
            <a:ext cx="2496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Environnement côtier :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14282" y="271462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7% de l’océan ouvert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Très dynamique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Echanges air/mer/terre importants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15/30% de la production primaire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/>
          <a:srcRect l="8263" t="36146" r="47801" b="11844"/>
          <a:stretch/>
        </p:blipFill>
        <p:spPr>
          <a:xfrm>
            <a:off x="3714744" y="1571612"/>
            <a:ext cx="5259095" cy="350181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736813" y="4863225"/>
            <a:ext cx="3214956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Net flux (grams C m</a:t>
            </a:r>
            <a:r>
              <a:rPr lang="fr-FR" sz="1400" baseline="30000" dirty="0" smtClean="0"/>
              <a:t>-2</a:t>
            </a:r>
            <a:r>
              <a:rPr lang="fr-FR" sz="1400" dirty="0" smtClean="0"/>
              <a:t> year</a:t>
            </a:r>
            <a:r>
              <a:rPr lang="fr-FR" sz="1400" baseline="30000" dirty="0" smtClean="0"/>
              <a:t>-1</a:t>
            </a:r>
            <a:r>
              <a:rPr lang="fr-FR" sz="1400" dirty="0" smtClean="0"/>
              <a:t>)</a:t>
            </a:r>
            <a:endParaRPr lang="en-GB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418360" y="2445976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?</a:t>
            </a:r>
            <a:endParaRPr lang="en-GB" sz="36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5242671" y="300370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?</a:t>
            </a:r>
            <a:endParaRPr lang="en-GB" sz="36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757137" y="2570667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?</a:t>
            </a:r>
            <a:endParaRPr lang="en-GB" sz="36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533240" y="2969196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?</a:t>
            </a:r>
            <a:endParaRPr lang="en-GB" sz="36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7929586" y="242886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?</a:t>
            </a:r>
            <a:endParaRPr lang="en-GB" sz="36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181344" y="248048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/>
              <a:t>?</a:t>
            </a:r>
            <a:endParaRPr lang="en-GB" sz="360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785786" y="5643578"/>
            <a:ext cx="7792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Besoin de données pour alimenter les modèles de prévision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Milieu d’étude</a:t>
            </a:r>
            <a:endParaRPr lang="fr-F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Milieu d’étude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0" y="1397000"/>
          <a:ext cx="9144000" cy="16916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Point de mesure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Caractéristique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Distance</a:t>
                      </a:r>
                      <a:r>
                        <a:rPr lang="fr-FR" sz="1600" baseline="0" dirty="0" smtClean="0"/>
                        <a:t> à la côte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Influence terrigène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Influence des rivières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rgbClr val="0070C0"/>
                          </a:solidFill>
                        </a:rPr>
                        <a:t>Brest_Porzic</a:t>
                      </a:r>
                      <a:endParaRPr lang="en-GB" sz="16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Baie semi-ouverte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Très côtier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Importante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Importante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chemeClr val="accent6"/>
                          </a:solidFill>
                        </a:rPr>
                        <a:t>Roscoff_Estacade</a:t>
                      </a:r>
                      <a:endParaRPr lang="en-GB" sz="16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Ouvert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Très côtier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Importante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Faible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err="1" smtClean="0">
                          <a:solidFill>
                            <a:srgbClr val="00B050"/>
                          </a:solidFill>
                        </a:rPr>
                        <a:t>Roscoff_Large</a:t>
                      </a:r>
                      <a:endParaRPr lang="en-GB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Ouvert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Au large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Faible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Faible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 l="39844" t="23958" r="7421" b="25000"/>
          <a:stretch>
            <a:fillRect/>
          </a:stretch>
        </p:blipFill>
        <p:spPr bwMode="auto">
          <a:xfrm>
            <a:off x="2000232" y="3286124"/>
            <a:ext cx="5572164" cy="303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591129" y="-64846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</a:t>
            </a:r>
            <a:endParaRPr lang="fr-F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Milieu d’étude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85720" y="2500306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Comment </a:t>
            </a:r>
            <a:r>
              <a:rPr lang="fr-FR" sz="2800" b="1" dirty="0" smtClean="0"/>
              <a:t>varient</a:t>
            </a:r>
            <a:r>
              <a:rPr lang="fr-FR" sz="2800" dirty="0" smtClean="0"/>
              <a:t> les paramètres </a:t>
            </a:r>
            <a:r>
              <a:rPr lang="fr-FR" sz="2800" b="1" dirty="0" smtClean="0"/>
              <a:t>physico-chimiques</a:t>
            </a:r>
            <a:r>
              <a:rPr lang="fr-FR" sz="2800" dirty="0" smtClean="0"/>
              <a:t> et le cycle des </a:t>
            </a:r>
            <a:r>
              <a:rPr lang="fr-FR" sz="2800" b="1" dirty="0" smtClean="0"/>
              <a:t>carbonates</a:t>
            </a:r>
            <a:r>
              <a:rPr lang="fr-FR" sz="2800" dirty="0" smtClean="0"/>
              <a:t> ?</a:t>
            </a:r>
          </a:p>
          <a:p>
            <a:pPr algn="ctr"/>
            <a:r>
              <a:rPr lang="fr-FR" sz="2800" dirty="0" smtClean="0"/>
              <a:t>Observe-t-on des </a:t>
            </a:r>
            <a:r>
              <a:rPr lang="fr-FR" sz="2800" b="1" dirty="0" smtClean="0"/>
              <a:t>tendances</a:t>
            </a:r>
            <a:r>
              <a:rPr lang="fr-FR" sz="2800" dirty="0" smtClean="0"/>
              <a:t> sur </a:t>
            </a:r>
            <a:r>
              <a:rPr lang="fr-FR" sz="2800" b="1" dirty="0" smtClean="0"/>
              <a:t>10 ans </a:t>
            </a:r>
            <a:r>
              <a:rPr lang="fr-FR" sz="2800" dirty="0" smtClean="0"/>
              <a:t>?</a:t>
            </a:r>
          </a:p>
          <a:p>
            <a:pPr algn="ctr"/>
            <a:r>
              <a:rPr lang="fr-FR" sz="2800" dirty="0" smtClean="0"/>
              <a:t>Comment ces variations se comportent par rapport </a:t>
            </a:r>
            <a:r>
              <a:rPr lang="fr-FR" sz="2800" b="1" dirty="0" smtClean="0"/>
              <a:t>aux autres milieux côtiers </a:t>
            </a:r>
            <a:r>
              <a:rPr lang="fr-FR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/>
          <p:cNvSpPr>
            <a:spLocks noChangeAspect="1"/>
          </p:cNvSpPr>
          <p:nvPr/>
        </p:nvSpPr>
        <p:spPr>
          <a:xfrm>
            <a:off x="428596" y="0"/>
            <a:ext cx="2436688" cy="2436688"/>
          </a:xfrm>
          <a:prstGeom prst="ellipse">
            <a:avLst/>
          </a:prstGeom>
          <a:solidFill>
            <a:srgbClr val="A0DCFF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7" name="Ellipse 26"/>
          <p:cNvSpPr>
            <a:spLocks noChangeAspect="1"/>
          </p:cNvSpPr>
          <p:nvPr/>
        </p:nvSpPr>
        <p:spPr>
          <a:xfrm>
            <a:off x="-364221" y="-1052023"/>
            <a:ext cx="2436688" cy="2436688"/>
          </a:xfrm>
          <a:prstGeom prst="ellipse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0DCFF"/>
                </a:solidFill>
              </a:rPr>
              <a:t> 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071670" y="357166"/>
            <a:ext cx="6461760" cy="2602184"/>
          </a:xfrm>
        </p:spPr>
        <p:txBody>
          <a:bodyPr/>
          <a:lstStyle/>
          <a:p>
            <a:r>
              <a:rPr lang="fr-FR" sz="24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Paramètres suivis</a:t>
            </a:r>
            <a:endParaRPr lang="fr-FR" sz="2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r>
              <a:rPr lang="fr-FR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Matériel et méthode</a:t>
            </a:r>
            <a:endParaRPr lang="fr-FR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Intercomparaison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SOMLIT </a:t>
            </a:r>
            <a:r>
              <a:rPr lang="en-US" dirty="0">
                <a:solidFill>
                  <a:srgbClr val="00468A"/>
                </a:solidFill>
              </a:rPr>
              <a:t>•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10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octobre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7" name="Image 16" descr="LOGOS-ARTIC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7" y="6305037"/>
            <a:ext cx="1600253" cy="414542"/>
          </a:xfrm>
          <a:prstGeom prst="rect">
            <a:avLst/>
          </a:prstGeom>
        </p:spPr>
      </p:pic>
      <p:pic>
        <p:nvPicPr>
          <p:cNvPr id="26" name="Image 25" descr="LOGO-SBR-SANS CONTOU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3" y="176108"/>
            <a:ext cx="1082076" cy="1082076"/>
          </a:xfrm>
          <a:prstGeom prst="rect">
            <a:avLst/>
          </a:prstGeom>
        </p:spPr>
      </p:pic>
      <p:sp>
        <p:nvSpPr>
          <p:cNvPr id="13" name="Cube 12"/>
          <p:cNvSpPr/>
          <p:nvPr/>
        </p:nvSpPr>
        <p:spPr>
          <a:xfrm>
            <a:off x="2500298" y="2571744"/>
            <a:ext cx="4714908" cy="3857652"/>
          </a:xfrm>
          <a:prstGeom prst="cube">
            <a:avLst>
              <a:gd name="adj" fmla="val 14389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Eau de mer</a:t>
            </a:r>
            <a:endParaRPr lang="en-GB" sz="3200" dirty="0"/>
          </a:p>
        </p:txBody>
      </p:sp>
      <p:sp>
        <p:nvSpPr>
          <p:cNvPr id="15" name="Pentagone 14"/>
          <p:cNvSpPr/>
          <p:nvPr/>
        </p:nvSpPr>
        <p:spPr>
          <a:xfrm>
            <a:off x="500034" y="3857628"/>
            <a:ext cx="1714512" cy="428628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Rivières</a:t>
            </a:r>
            <a:endParaRPr lang="en-GB" dirty="0"/>
          </a:p>
        </p:txBody>
      </p:sp>
      <p:sp>
        <p:nvSpPr>
          <p:cNvPr id="16" name="Double flèche verticale 15"/>
          <p:cNvSpPr/>
          <p:nvPr/>
        </p:nvSpPr>
        <p:spPr>
          <a:xfrm>
            <a:off x="5214942" y="2214554"/>
            <a:ext cx="285752" cy="71438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ube 13"/>
          <p:cNvSpPr/>
          <p:nvPr/>
        </p:nvSpPr>
        <p:spPr>
          <a:xfrm>
            <a:off x="2500298" y="714356"/>
            <a:ext cx="4714908" cy="1500198"/>
          </a:xfrm>
          <a:prstGeom prst="cube">
            <a:avLst>
              <a:gd name="adj" fmla="val 15058"/>
            </a:avLst>
          </a:prstGeom>
          <a:solidFill>
            <a:srgbClr val="00B0F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Atmosphère</a:t>
            </a:r>
            <a:endParaRPr lang="en-GB" dirty="0"/>
          </a:p>
        </p:txBody>
      </p:sp>
      <p:sp>
        <p:nvSpPr>
          <p:cNvPr id="22" name="ZoneTexte 21"/>
          <p:cNvSpPr txBox="1"/>
          <p:nvPr/>
        </p:nvSpPr>
        <p:spPr>
          <a:xfrm>
            <a:off x="5572132" y="2214554"/>
            <a:ext cx="3571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Echanges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5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1755</Words>
  <Application>Microsoft Office PowerPoint</Application>
  <PresentationFormat>Affichage à l'écran (4:3)</PresentationFormat>
  <Paragraphs>636</Paragraphs>
  <Slides>30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Helvetica Neue</vt:lpstr>
      <vt:lpstr>Helvetica Neue Medium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Jean-Philippe</dc:creator>
  <cp:lastModifiedBy>Jean-Philippe Gac</cp:lastModifiedBy>
  <cp:revision>124</cp:revision>
  <dcterms:created xsi:type="dcterms:W3CDTF">2019-10-02T12:45:45Z</dcterms:created>
  <dcterms:modified xsi:type="dcterms:W3CDTF">2019-10-10T11:44:49Z</dcterms:modified>
</cp:coreProperties>
</file>