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0" r:id="rId2"/>
    <p:sldId id="256" r:id="rId3"/>
    <p:sldId id="278" r:id="rId4"/>
    <p:sldId id="279" r:id="rId5"/>
    <p:sldId id="267" r:id="rId6"/>
    <p:sldId id="274" r:id="rId7"/>
    <p:sldId id="281" r:id="rId8"/>
    <p:sldId id="270" r:id="rId9"/>
    <p:sldId id="271" r:id="rId10"/>
    <p:sldId id="272" r:id="rId11"/>
    <p:sldId id="261" r:id="rId12"/>
    <p:sldId id="264" r:id="rId13"/>
    <p:sldId id="266" r:id="rId14"/>
    <p:sldId id="263" r:id="rId15"/>
    <p:sldId id="282" r:id="rId16"/>
    <p:sldId id="262" r:id="rId17"/>
    <p:sldId id="280" r:id="rId18"/>
    <p:sldId id="257" r:id="rId19"/>
    <p:sldId id="283" r:id="rId20"/>
    <p:sldId id="28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222" autoAdjust="0"/>
  </p:normalViewPr>
  <p:slideViewPr>
    <p:cSldViewPr snapToGrid="0" showGuides="1">
      <p:cViewPr varScale="1">
        <p:scale>
          <a:sx n="77" d="100"/>
          <a:sy n="77" d="100"/>
        </p:scale>
        <p:origin x="1716" y="72"/>
      </p:cViewPr>
      <p:guideLst>
        <p:guide orient="horz" pos="20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artage\Travail\Projets%20d'articles\Rigal\Temp&#233;ratures-invasion\version%20incluant%20donn&#233;es%20Fanny\data%202005-2010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mtet\Desktop\essai%20relations%20ponte%20temp%20crepidu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 w="38100">
              <a:solidFill>
                <a:srgbClr val="C00000"/>
              </a:solidFill>
            </a:ln>
          </c:spPr>
          <c:invertIfNegative val="0"/>
          <c:cat>
            <c:numRef>
              <c:f>Feuil1!$B$2:$B$134</c:f>
              <c:numCache>
                <c:formatCode>[$-409]d\-mmm;@</c:formatCode>
                <c:ptCount val="133"/>
                <c:pt idx="0">
                  <c:v>38357</c:v>
                </c:pt>
                <c:pt idx="1">
                  <c:v>38373</c:v>
                </c:pt>
                <c:pt idx="2">
                  <c:v>38386</c:v>
                </c:pt>
                <c:pt idx="3">
                  <c:v>38400</c:v>
                </c:pt>
                <c:pt idx="4">
                  <c:v>38413</c:v>
                </c:pt>
                <c:pt idx="5">
                  <c:v>38429</c:v>
                </c:pt>
                <c:pt idx="6">
                  <c:v>38446</c:v>
                </c:pt>
                <c:pt idx="7">
                  <c:v>38460</c:v>
                </c:pt>
                <c:pt idx="8">
                  <c:v>38485</c:v>
                </c:pt>
                <c:pt idx="9">
                  <c:v>38491</c:v>
                </c:pt>
                <c:pt idx="10">
                  <c:v>38503</c:v>
                </c:pt>
                <c:pt idx="11">
                  <c:v>38517</c:v>
                </c:pt>
                <c:pt idx="12">
                  <c:v>38530</c:v>
                </c:pt>
                <c:pt idx="13">
                  <c:v>38544</c:v>
                </c:pt>
                <c:pt idx="14">
                  <c:v>38552</c:v>
                </c:pt>
                <c:pt idx="15">
                  <c:v>38566</c:v>
                </c:pt>
                <c:pt idx="16">
                  <c:v>38589</c:v>
                </c:pt>
                <c:pt idx="17">
                  <c:v>38601</c:v>
                </c:pt>
                <c:pt idx="18">
                  <c:v>38622</c:v>
                </c:pt>
                <c:pt idx="19">
                  <c:v>38636</c:v>
                </c:pt>
                <c:pt idx="20">
                  <c:v>38650</c:v>
                </c:pt>
                <c:pt idx="21">
                  <c:v>38665</c:v>
                </c:pt>
                <c:pt idx="22">
                  <c:v>38684</c:v>
                </c:pt>
                <c:pt idx="23">
                  <c:v>38708</c:v>
                </c:pt>
                <c:pt idx="24">
                  <c:v>38732</c:v>
                </c:pt>
                <c:pt idx="25">
                  <c:v>38771</c:v>
                </c:pt>
                <c:pt idx="26">
                  <c:v>38783</c:v>
                </c:pt>
                <c:pt idx="27">
                  <c:v>38800</c:v>
                </c:pt>
                <c:pt idx="28">
                  <c:v>38814</c:v>
                </c:pt>
                <c:pt idx="29">
                  <c:v>38826</c:v>
                </c:pt>
                <c:pt idx="30">
                  <c:v>38841</c:v>
                </c:pt>
                <c:pt idx="31">
                  <c:v>38856</c:v>
                </c:pt>
                <c:pt idx="32">
                  <c:v>38876</c:v>
                </c:pt>
                <c:pt idx="33">
                  <c:v>38889</c:v>
                </c:pt>
                <c:pt idx="34">
                  <c:v>38902</c:v>
                </c:pt>
                <c:pt idx="35">
                  <c:v>38919</c:v>
                </c:pt>
                <c:pt idx="36">
                  <c:v>38931</c:v>
                </c:pt>
                <c:pt idx="37">
                  <c:v>38945</c:v>
                </c:pt>
                <c:pt idx="38">
                  <c:v>38959</c:v>
                </c:pt>
                <c:pt idx="39">
                  <c:v>38974</c:v>
                </c:pt>
                <c:pt idx="40">
                  <c:v>38989</c:v>
                </c:pt>
                <c:pt idx="41">
                  <c:v>39007</c:v>
                </c:pt>
                <c:pt idx="42">
                  <c:v>39035</c:v>
                </c:pt>
                <c:pt idx="43">
                  <c:v>39051</c:v>
                </c:pt>
                <c:pt idx="44">
                  <c:v>39063</c:v>
                </c:pt>
                <c:pt idx="45">
                  <c:v>39097</c:v>
                </c:pt>
                <c:pt idx="46">
                  <c:v>39112</c:v>
                </c:pt>
                <c:pt idx="47">
                  <c:v>39140</c:v>
                </c:pt>
                <c:pt idx="48">
                  <c:v>39156</c:v>
                </c:pt>
                <c:pt idx="49">
                  <c:v>39169</c:v>
                </c:pt>
                <c:pt idx="50">
                  <c:v>39184</c:v>
                </c:pt>
                <c:pt idx="51">
                  <c:v>39198</c:v>
                </c:pt>
                <c:pt idx="52">
                  <c:v>39213</c:v>
                </c:pt>
                <c:pt idx="53">
                  <c:v>39227</c:v>
                </c:pt>
                <c:pt idx="54">
                  <c:v>39241</c:v>
                </c:pt>
                <c:pt idx="55">
                  <c:v>39259</c:v>
                </c:pt>
                <c:pt idx="56">
                  <c:v>39274</c:v>
                </c:pt>
                <c:pt idx="57">
                  <c:v>39288</c:v>
                </c:pt>
                <c:pt idx="58">
                  <c:v>39303</c:v>
                </c:pt>
                <c:pt idx="59">
                  <c:v>39318</c:v>
                </c:pt>
                <c:pt idx="60">
                  <c:v>39332</c:v>
                </c:pt>
                <c:pt idx="61">
                  <c:v>39346</c:v>
                </c:pt>
                <c:pt idx="62">
                  <c:v>39360</c:v>
                </c:pt>
                <c:pt idx="63">
                  <c:v>39373</c:v>
                </c:pt>
                <c:pt idx="64">
                  <c:v>39392</c:v>
                </c:pt>
                <c:pt idx="65">
                  <c:v>39406</c:v>
                </c:pt>
                <c:pt idx="66">
                  <c:v>39419</c:v>
                </c:pt>
                <c:pt idx="67">
                  <c:v>39451</c:v>
                </c:pt>
                <c:pt idx="68">
                  <c:v>39464</c:v>
                </c:pt>
                <c:pt idx="69">
                  <c:v>39478</c:v>
                </c:pt>
                <c:pt idx="70">
                  <c:v>39496</c:v>
                </c:pt>
                <c:pt idx="71">
                  <c:v>39510</c:v>
                </c:pt>
                <c:pt idx="72">
                  <c:v>39521</c:v>
                </c:pt>
                <c:pt idx="73">
                  <c:v>39553</c:v>
                </c:pt>
                <c:pt idx="74">
                  <c:v>39566</c:v>
                </c:pt>
                <c:pt idx="75">
                  <c:v>39596</c:v>
                </c:pt>
                <c:pt idx="76">
                  <c:v>39612</c:v>
                </c:pt>
                <c:pt idx="77">
                  <c:v>39625</c:v>
                </c:pt>
                <c:pt idx="78">
                  <c:v>39659</c:v>
                </c:pt>
                <c:pt idx="79">
                  <c:v>39672</c:v>
                </c:pt>
                <c:pt idx="80">
                  <c:v>39685</c:v>
                </c:pt>
                <c:pt idx="81">
                  <c:v>39699</c:v>
                </c:pt>
                <c:pt idx="82">
                  <c:v>39715</c:v>
                </c:pt>
                <c:pt idx="83">
                  <c:v>39728</c:v>
                </c:pt>
                <c:pt idx="84">
                  <c:v>39744</c:v>
                </c:pt>
                <c:pt idx="85">
                  <c:v>39773</c:v>
                </c:pt>
                <c:pt idx="86">
                  <c:v>39793</c:v>
                </c:pt>
                <c:pt idx="87">
                  <c:v>39805</c:v>
                </c:pt>
                <c:pt idx="88">
                  <c:v>39819</c:v>
                </c:pt>
                <c:pt idx="89">
                  <c:v>39834</c:v>
                </c:pt>
                <c:pt idx="90">
                  <c:v>39848</c:v>
                </c:pt>
                <c:pt idx="91">
                  <c:v>39863</c:v>
                </c:pt>
                <c:pt idx="92">
                  <c:v>39881</c:v>
                </c:pt>
                <c:pt idx="93">
                  <c:v>39891</c:v>
                </c:pt>
                <c:pt idx="94">
                  <c:v>39905</c:v>
                </c:pt>
                <c:pt idx="95">
                  <c:v>39920</c:v>
                </c:pt>
                <c:pt idx="96">
                  <c:v>39938</c:v>
                </c:pt>
                <c:pt idx="97">
                  <c:v>39952</c:v>
                </c:pt>
                <c:pt idx="98">
                  <c:v>39967</c:v>
                </c:pt>
                <c:pt idx="99">
                  <c:v>39981</c:v>
                </c:pt>
                <c:pt idx="100">
                  <c:v>39994</c:v>
                </c:pt>
                <c:pt idx="101">
                  <c:v>40011</c:v>
                </c:pt>
                <c:pt idx="102">
                  <c:v>40024</c:v>
                </c:pt>
                <c:pt idx="103">
                  <c:v>40038</c:v>
                </c:pt>
                <c:pt idx="104">
                  <c:v>40052</c:v>
                </c:pt>
                <c:pt idx="105">
                  <c:v>40071</c:v>
                </c:pt>
                <c:pt idx="106">
                  <c:v>40085</c:v>
                </c:pt>
                <c:pt idx="107">
                  <c:v>40114</c:v>
                </c:pt>
                <c:pt idx="108">
                  <c:v>40126</c:v>
                </c:pt>
                <c:pt idx="109">
                  <c:v>40142</c:v>
                </c:pt>
                <c:pt idx="110">
                  <c:v>40158</c:v>
                </c:pt>
                <c:pt idx="111">
                  <c:v>40204</c:v>
                </c:pt>
                <c:pt idx="112">
                  <c:v>40218</c:v>
                </c:pt>
                <c:pt idx="113">
                  <c:v>40232</c:v>
                </c:pt>
                <c:pt idx="114">
                  <c:v>40262</c:v>
                </c:pt>
                <c:pt idx="115">
                  <c:v>40276</c:v>
                </c:pt>
                <c:pt idx="116">
                  <c:v>40291</c:v>
                </c:pt>
                <c:pt idx="117">
                  <c:v>40303</c:v>
                </c:pt>
                <c:pt idx="118">
                  <c:v>40317</c:v>
                </c:pt>
                <c:pt idx="119">
                  <c:v>40338</c:v>
                </c:pt>
                <c:pt idx="120">
                  <c:v>40351</c:v>
                </c:pt>
                <c:pt idx="121">
                  <c:v>40366</c:v>
                </c:pt>
                <c:pt idx="122">
                  <c:v>40380</c:v>
                </c:pt>
                <c:pt idx="123">
                  <c:v>40394</c:v>
                </c:pt>
                <c:pt idx="124">
                  <c:v>40408</c:v>
                </c:pt>
                <c:pt idx="125">
                  <c:v>40423</c:v>
                </c:pt>
                <c:pt idx="126">
                  <c:v>40438</c:v>
                </c:pt>
                <c:pt idx="127">
                  <c:v>40451</c:v>
                </c:pt>
                <c:pt idx="128">
                  <c:v>40465</c:v>
                </c:pt>
                <c:pt idx="129">
                  <c:v>40479</c:v>
                </c:pt>
                <c:pt idx="130">
                  <c:v>40498</c:v>
                </c:pt>
                <c:pt idx="131">
                  <c:v>40513</c:v>
                </c:pt>
                <c:pt idx="132">
                  <c:v>40526</c:v>
                </c:pt>
              </c:numCache>
            </c:numRef>
          </c:cat>
          <c:val>
            <c:numRef>
              <c:f>Feuil1!$D$2:$D$134</c:f>
              <c:numCache>
                <c:formatCode>General</c:formatCode>
                <c:ptCount val="1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0.78400000000000003</c:v>
                </c:pt>
                <c:pt idx="7">
                  <c:v>2.3530000000000002</c:v>
                </c:pt>
                <c:pt idx="8">
                  <c:v>1</c:v>
                </c:pt>
                <c:pt idx="9">
                  <c:v>2.8759999999999999</c:v>
                </c:pt>
                <c:pt idx="10">
                  <c:v>16.643000000000001</c:v>
                </c:pt>
                <c:pt idx="11">
                  <c:v>25.16</c:v>
                </c:pt>
                <c:pt idx="12">
                  <c:v>16</c:v>
                </c:pt>
                <c:pt idx="13">
                  <c:v>13.92</c:v>
                </c:pt>
                <c:pt idx="14">
                  <c:v>20.227</c:v>
                </c:pt>
                <c:pt idx="15">
                  <c:v>26.321000000000002</c:v>
                </c:pt>
                <c:pt idx="16">
                  <c:v>6.1929999999999996</c:v>
                </c:pt>
                <c:pt idx="17">
                  <c:v>10.343999999999999</c:v>
                </c:pt>
                <c:pt idx="18">
                  <c:v>2.0609999999999999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0.35299999999999998</c:v>
                </c:pt>
                <c:pt idx="29">
                  <c:v>5.4619999999999997</c:v>
                </c:pt>
                <c:pt idx="30">
                  <c:v>22.157</c:v>
                </c:pt>
                <c:pt idx="31">
                  <c:v>12.371</c:v>
                </c:pt>
                <c:pt idx="32">
                  <c:v>6.6059999999999999</c:v>
                </c:pt>
                <c:pt idx="33">
                  <c:v>6.4560000000000004</c:v>
                </c:pt>
                <c:pt idx="34">
                  <c:v>22.326000000000001</c:v>
                </c:pt>
                <c:pt idx="35">
                  <c:v>13.33</c:v>
                </c:pt>
                <c:pt idx="36">
                  <c:v>12.723000000000001</c:v>
                </c:pt>
                <c:pt idx="37">
                  <c:v>11.087999999999999</c:v>
                </c:pt>
                <c:pt idx="38">
                  <c:v>12.688000000000001</c:v>
                </c:pt>
                <c:pt idx="39">
                  <c:v>6.702</c:v>
                </c:pt>
                <c:pt idx="40">
                  <c:v>15.162000000000001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0.44800000000000001</c:v>
                </c:pt>
                <c:pt idx="48">
                  <c:v>0</c:v>
                </c:pt>
                <c:pt idx="49">
                  <c:v>2.4700000000000002</c:v>
                </c:pt>
                <c:pt idx="50">
                  <c:v>32.521000000000001</c:v>
                </c:pt>
                <c:pt idx="51">
                  <c:v>18.739999999999998</c:v>
                </c:pt>
                <c:pt idx="52">
                  <c:v>83.872</c:v>
                </c:pt>
                <c:pt idx="53">
                  <c:v>13.526999999999999</c:v>
                </c:pt>
                <c:pt idx="54">
                  <c:v>12.779</c:v>
                </c:pt>
                <c:pt idx="55">
                  <c:v>1.6439999999999999</c:v>
                </c:pt>
                <c:pt idx="56">
                  <c:v>11.121</c:v>
                </c:pt>
                <c:pt idx="57">
                  <c:v>12.231</c:v>
                </c:pt>
                <c:pt idx="58">
                  <c:v>7.8250000000000002</c:v>
                </c:pt>
                <c:pt idx="59">
                  <c:v>4.9619999999999997</c:v>
                </c:pt>
                <c:pt idx="60">
                  <c:v>0.82199999999999995</c:v>
                </c:pt>
                <c:pt idx="61">
                  <c:v>3.4260000000000002</c:v>
                </c:pt>
                <c:pt idx="62">
                  <c:v>1.321</c:v>
                </c:pt>
                <c:pt idx="63">
                  <c:v>0</c:v>
                </c:pt>
                <c:pt idx="64">
                  <c:v>0.28799999999999998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0.41</c:v>
                </c:pt>
                <c:pt idx="72">
                  <c:v>1.32</c:v>
                </c:pt>
                <c:pt idx="73">
                  <c:v>19.329999999999998</c:v>
                </c:pt>
                <c:pt idx="74">
                  <c:v>8.36</c:v>
                </c:pt>
                <c:pt idx="75">
                  <c:v>16.899999999999999</c:v>
                </c:pt>
                <c:pt idx="76">
                  <c:v>0.21</c:v>
                </c:pt>
                <c:pt idx="77">
                  <c:v>12.14</c:v>
                </c:pt>
                <c:pt idx="78">
                  <c:v>28.04</c:v>
                </c:pt>
                <c:pt idx="79">
                  <c:v>8.35</c:v>
                </c:pt>
                <c:pt idx="80">
                  <c:v>21.37</c:v>
                </c:pt>
                <c:pt idx="81">
                  <c:v>10.23</c:v>
                </c:pt>
                <c:pt idx="82">
                  <c:v>1.9</c:v>
                </c:pt>
                <c:pt idx="83">
                  <c:v>1.0900000000000001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1.03</c:v>
                </c:pt>
                <c:pt idx="94">
                  <c:v>6.27</c:v>
                </c:pt>
                <c:pt idx="95">
                  <c:v>5.71</c:v>
                </c:pt>
                <c:pt idx="96">
                  <c:v>25.07</c:v>
                </c:pt>
                <c:pt idx="97">
                  <c:v>25.1</c:v>
                </c:pt>
                <c:pt idx="98">
                  <c:v>3.41</c:v>
                </c:pt>
                <c:pt idx="99">
                  <c:v>8.91</c:v>
                </c:pt>
                <c:pt idx="100">
                  <c:v>2.19</c:v>
                </c:pt>
                <c:pt idx="101">
                  <c:v>13.64</c:v>
                </c:pt>
                <c:pt idx="102">
                  <c:v>6.88</c:v>
                </c:pt>
                <c:pt idx="103">
                  <c:v>0.69</c:v>
                </c:pt>
                <c:pt idx="104">
                  <c:v>10.62</c:v>
                </c:pt>
                <c:pt idx="105">
                  <c:v>3.3</c:v>
                </c:pt>
                <c:pt idx="106">
                  <c:v>0.71</c:v>
                </c:pt>
                <c:pt idx="107">
                  <c:v>0.7</c:v>
                </c:pt>
                <c:pt idx="108">
                  <c:v>0.28000000000000003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0.36</c:v>
                </c:pt>
                <c:pt idx="116">
                  <c:v>32.71</c:v>
                </c:pt>
                <c:pt idx="117">
                  <c:v>39.78</c:v>
                </c:pt>
                <c:pt idx="118">
                  <c:v>12.39</c:v>
                </c:pt>
                <c:pt idx="119">
                  <c:v>8.3699999999999992</c:v>
                </c:pt>
                <c:pt idx="120">
                  <c:v>4.03</c:v>
                </c:pt>
                <c:pt idx="121">
                  <c:v>0.33</c:v>
                </c:pt>
                <c:pt idx="122">
                  <c:v>3.45</c:v>
                </c:pt>
                <c:pt idx="123">
                  <c:v>83.4</c:v>
                </c:pt>
                <c:pt idx="124">
                  <c:v>69.17</c:v>
                </c:pt>
                <c:pt idx="125">
                  <c:v>41.87</c:v>
                </c:pt>
                <c:pt idx="126">
                  <c:v>9.66</c:v>
                </c:pt>
                <c:pt idx="127">
                  <c:v>5.69</c:v>
                </c:pt>
                <c:pt idx="128">
                  <c:v>5.46</c:v>
                </c:pt>
                <c:pt idx="129">
                  <c:v>0.31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9080160"/>
        <c:axId val="179080720"/>
      </c:barChart>
      <c:lineChart>
        <c:grouping val="standard"/>
        <c:varyColors val="0"/>
        <c:ser>
          <c:idx val="1"/>
          <c:order val="1"/>
          <c:spPr>
            <a:ln w="19050">
              <a:solidFill>
                <a:schemeClr val="tx1"/>
              </a:solidFill>
            </a:ln>
          </c:spPr>
          <c:marker>
            <c:symbol val="circ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Feuil1!$B$2:$B$134</c:f>
              <c:numCache>
                <c:formatCode>[$-409]d\-mmm;@</c:formatCode>
                <c:ptCount val="133"/>
                <c:pt idx="0">
                  <c:v>38357</c:v>
                </c:pt>
                <c:pt idx="1">
                  <c:v>38373</c:v>
                </c:pt>
                <c:pt idx="2">
                  <c:v>38386</c:v>
                </c:pt>
                <c:pt idx="3">
                  <c:v>38400</c:v>
                </c:pt>
                <c:pt idx="4">
                  <c:v>38413</c:v>
                </c:pt>
                <c:pt idx="5">
                  <c:v>38429</c:v>
                </c:pt>
                <c:pt idx="6">
                  <c:v>38446</c:v>
                </c:pt>
                <c:pt idx="7">
                  <c:v>38460</c:v>
                </c:pt>
                <c:pt idx="8">
                  <c:v>38485</c:v>
                </c:pt>
                <c:pt idx="9">
                  <c:v>38491</c:v>
                </c:pt>
                <c:pt idx="10">
                  <c:v>38503</c:v>
                </c:pt>
                <c:pt idx="11">
                  <c:v>38517</c:v>
                </c:pt>
                <c:pt idx="12">
                  <c:v>38530</c:v>
                </c:pt>
                <c:pt idx="13">
                  <c:v>38544</c:v>
                </c:pt>
                <c:pt idx="14">
                  <c:v>38552</c:v>
                </c:pt>
                <c:pt idx="15">
                  <c:v>38566</c:v>
                </c:pt>
                <c:pt idx="16">
                  <c:v>38589</c:v>
                </c:pt>
                <c:pt idx="17">
                  <c:v>38601</c:v>
                </c:pt>
                <c:pt idx="18">
                  <c:v>38622</c:v>
                </c:pt>
                <c:pt idx="19">
                  <c:v>38636</c:v>
                </c:pt>
                <c:pt idx="20">
                  <c:v>38650</c:v>
                </c:pt>
                <c:pt idx="21">
                  <c:v>38665</c:v>
                </c:pt>
                <c:pt idx="22">
                  <c:v>38684</c:v>
                </c:pt>
                <c:pt idx="23">
                  <c:v>38708</c:v>
                </c:pt>
                <c:pt idx="24">
                  <c:v>38732</c:v>
                </c:pt>
                <c:pt idx="25">
                  <c:v>38771</c:v>
                </c:pt>
                <c:pt idx="26">
                  <c:v>38783</c:v>
                </c:pt>
                <c:pt idx="27">
                  <c:v>38800</c:v>
                </c:pt>
                <c:pt idx="28">
                  <c:v>38814</c:v>
                </c:pt>
                <c:pt idx="29">
                  <c:v>38826</c:v>
                </c:pt>
                <c:pt idx="30">
                  <c:v>38841</c:v>
                </c:pt>
                <c:pt idx="31">
                  <c:v>38856</c:v>
                </c:pt>
                <c:pt idx="32">
                  <c:v>38876</c:v>
                </c:pt>
                <c:pt idx="33">
                  <c:v>38889</c:v>
                </c:pt>
                <c:pt idx="34">
                  <c:v>38902</c:v>
                </c:pt>
                <c:pt idx="35">
                  <c:v>38919</c:v>
                </c:pt>
                <c:pt idx="36">
                  <c:v>38931</c:v>
                </c:pt>
                <c:pt idx="37">
                  <c:v>38945</c:v>
                </c:pt>
                <c:pt idx="38">
                  <c:v>38959</c:v>
                </c:pt>
                <c:pt idx="39">
                  <c:v>38974</c:v>
                </c:pt>
                <c:pt idx="40">
                  <c:v>38989</c:v>
                </c:pt>
                <c:pt idx="41">
                  <c:v>39007</c:v>
                </c:pt>
                <c:pt idx="42">
                  <c:v>39035</c:v>
                </c:pt>
                <c:pt idx="43">
                  <c:v>39051</c:v>
                </c:pt>
                <c:pt idx="44">
                  <c:v>39063</c:v>
                </c:pt>
                <c:pt idx="45">
                  <c:v>39097</c:v>
                </c:pt>
                <c:pt idx="46">
                  <c:v>39112</c:v>
                </c:pt>
                <c:pt idx="47">
                  <c:v>39140</c:v>
                </c:pt>
                <c:pt idx="48">
                  <c:v>39156</c:v>
                </c:pt>
                <c:pt idx="49">
                  <c:v>39169</c:v>
                </c:pt>
                <c:pt idx="50">
                  <c:v>39184</c:v>
                </c:pt>
                <c:pt idx="51">
                  <c:v>39198</c:v>
                </c:pt>
                <c:pt idx="52">
                  <c:v>39213</c:v>
                </c:pt>
                <c:pt idx="53">
                  <c:v>39227</c:v>
                </c:pt>
                <c:pt idx="54">
                  <c:v>39241</c:v>
                </c:pt>
                <c:pt idx="55">
                  <c:v>39259</c:v>
                </c:pt>
                <c:pt idx="56">
                  <c:v>39274</c:v>
                </c:pt>
                <c:pt idx="57">
                  <c:v>39288</c:v>
                </c:pt>
                <c:pt idx="58">
                  <c:v>39303</c:v>
                </c:pt>
                <c:pt idx="59">
                  <c:v>39318</c:v>
                </c:pt>
                <c:pt idx="60">
                  <c:v>39332</c:v>
                </c:pt>
                <c:pt idx="61">
                  <c:v>39346</c:v>
                </c:pt>
                <c:pt idx="62">
                  <c:v>39360</c:v>
                </c:pt>
                <c:pt idx="63">
                  <c:v>39373</c:v>
                </c:pt>
                <c:pt idx="64">
                  <c:v>39392</c:v>
                </c:pt>
                <c:pt idx="65">
                  <c:v>39406</c:v>
                </c:pt>
                <c:pt idx="66">
                  <c:v>39419</c:v>
                </c:pt>
                <c:pt idx="67">
                  <c:v>39451</c:v>
                </c:pt>
                <c:pt idx="68">
                  <c:v>39464</c:v>
                </c:pt>
                <c:pt idx="69">
                  <c:v>39478</c:v>
                </c:pt>
                <c:pt idx="70">
                  <c:v>39496</c:v>
                </c:pt>
                <c:pt idx="71">
                  <c:v>39510</c:v>
                </c:pt>
                <c:pt idx="72">
                  <c:v>39521</c:v>
                </c:pt>
                <c:pt idx="73">
                  <c:v>39553</c:v>
                </c:pt>
                <c:pt idx="74">
                  <c:v>39566</c:v>
                </c:pt>
                <c:pt idx="75">
                  <c:v>39596</c:v>
                </c:pt>
                <c:pt idx="76">
                  <c:v>39612</c:v>
                </c:pt>
                <c:pt idx="77">
                  <c:v>39625</c:v>
                </c:pt>
                <c:pt idx="78">
                  <c:v>39659</c:v>
                </c:pt>
                <c:pt idx="79">
                  <c:v>39672</c:v>
                </c:pt>
                <c:pt idx="80">
                  <c:v>39685</c:v>
                </c:pt>
                <c:pt idx="81">
                  <c:v>39699</c:v>
                </c:pt>
                <c:pt idx="82">
                  <c:v>39715</c:v>
                </c:pt>
                <c:pt idx="83">
                  <c:v>39728</c:v>
                </c:pt>
                <c:pt idx="84">
                  <c:v>39744</c:v>
                </c:pt>
                <c:pt idx="85">
                  <c:v>39773</c:v>
                </c:pt>
                <c:pt idx="86">
                  <c:v>39793</c:v>
                </c:pt>
                <c:pt idx="87">
                  <c:v>39805</c:v>
                </c:pt>
                <c:pt idx="88">
                  <c:v>39819</c:v>
                </c:pt>
                <c:pt idx="89">
                  <c:v>39834</c:v>
                </c:pt>
                <c:pt idx="90">
                  <c:v>39848</c:v>
                </c:pt>
                <c:pt idx="91">
                  <c:v>39863</c:v>
                </c:pt>
                <c:pt idx="92">
                  <c:v>39881</c:v>
                </c:pt>
                <c:pt idx="93">
                  <c:v>39891</c:v>
                </c:pt>
                <c:pt idx="94">
                  <c:v>39905</c:v>
                </c:pt>
                <c:pt idx="95">
                  <c:v>39920</c:v>
                </c:pt>
                <c:pt idx="96">
                  <c:v>39938</c:v>
                </c:pt>
                <c:pt idx="97">
                  <c:v>39952</c:v>
                </c:pt>
                <c:pt idx="98">
                  <c:v>39967</c:v>
                </c:pt>
                <c:pt idx="99">
                  <c:v>39981</c:v>
                </c:pt>
                <c:pt idx="100">
                  <c:v>39994</c:v>
                </c:pt>
                <c:pt idx="101">
                  <c:v>40011</c:v>
                </c:pt>
                <c:pt idx="102">
                  <c:v>40024</c:v>
                </c:pt>
                <c:pt idx="103">
                  <c:v>40038</c:v>
                </c:pt>
                <c:pt idx="104">
                  <c:v>40052</c:v>
                </c:pt>
                <c:pt idx="105">
                  <c:v>40071</c:v>
                </c:pt>
                <c:pt idx="106">
                  <c:v>40085</c:v>
                </c:pt>
                <c:pt idx="107">
                  <c:v>40114</c:v>
                </c:pt>
                <c:pt idx="108">
                  <c:v>40126</c:v>
                </c:pt>
                <c:pt idx="109">
                  <c:v>40142</c:v>
                </c:pt>
                <c:pt idx="110">
                  <c:v>40158</c:v>
                </c:pt>
                <c:pt idx="111">
                  <c:v>40204</c:v>
                </c:pt>
                <c:pt idx="112">
                  <c:v>40218</c:v>
                </c:pt>
                <c:pt idx="113">
                  <c:v>40232</c:v>
                </c:pt>
                <c:pt idx="114">
                  <c:v>40262</c:v>
                </c:pt>
                <c:pt idx="115">
                  <c:v>40276</c:v>
                </c:pt>
                <c:pt idx="116">
                  <c:v>40291</c:v>
                </c:pt>
                <c:pt idx="117">
                  <c:v>40303</c:v>
                </c:pt>
                <c:pt idx="118">
                  <c:v>40317</c:v>
                </c:pt>
                <c:pt idx="119">
                  <c:v>40338</c:v>
                </c:pt>
                <c:pt idx="120">
                  <c:v>40351</c:v>
                </c:pt>
                <c:pt idx="121">
                  <c:v>40366</c:v>
                </c:pt>
                <c:pt idx="122">
                  <c:v>40380</c:v>
                </c:pt>
                <c:pt idx="123">
                  <c:v>40394</c:v>
                </c:pt>
                <c:pt idx="124">
                  <c:v>40408</c:v>
                </c:pt>
                <c:pt idx="125">
                  <c:v>40423</c:v>
                </c:pt>
                <c:pt idx="126">
                  <c:v>40438</c:v>
                </c:pt>
                <c:pt idx="127">
                  <c:v>40451</c:v>
                </c:pt>
                <c:pt idx="128">
                  <c:v>40465</c:v>
                </c:pt>
                <c:pt idx="129">
                  <c:v>40479</c:v>
                </c:pt>
                <c:pt idx="130">
                  <c:v>40498</c:v>
                </c:pt>
                <c:pt idx="131">
                  <c:v>40513</c:v>
                </c:pt>
                <c:pt idx="132">
                  <c:v>40526</c:v>
                </c:pt>
              </c:numCache>
            </c:numRef>
          </c:cat>
          <c:val>
            <c:numRef>
              <c:f>Feuil1!$E$2:$E$134</c:f>
              <c:numCache>
                <c:formatCode>General</c:formatCode>
                <c:ptCount val="133"/>
                <c:pt idx="0">
                  <c:v>11.27</c:v>
                </c:pt>
                <c:pt idx="1">
                  <c:v>11.03</c:v>
                </c:pt>
                <c:pt idx="2">
                  <c:v>10.01</c:v>
                </c:pt>
                <c:pt idx="3">
                  <c:v>9.2469999999999999</c:v>
                </c:pt>
                <c:pt idx="4">
                  <c:v>9.1489999999999991</c:v>
                </c:pt>
                <c:pt idx="5">
                  <c:v>10.324</c:v>
                </c:pt>
                <c:pt idx="6">
                  <c:v>10.66</c:v>
                </c:pt>
                <c:pt idx="7">
                  <c:v>11.159000000000001</c:v>
                </c:pt>
                <c:pt idx="8">
                  <c:v>11.738</c:v>
                </c:pt>
                <c:pt idx="9">
                  <c:v>12.478999999999999</c:v>
                </c:pt>
                <c:pt idx="10">
                  <c:v>13.343</c:v>
                </c:pt>
                <c:pt idx="11">
                  <c:v>14.175000000000001</c:v>
                </c:pt>
                <c:pt idx="12">
                  <c:v>14.682</c:v>
                </c:pt>
                <c:pt idx="13">
                  <c:v>14.907</c:v>
                </c:pt>
                <c:pt idx="14">
                  <c:v>15.465</c:v>
                </c:pt>
                <c:pt idx="15">
                  <c:v>15.071999999999999</c:v>
                </c:pt>
                <c:pt idx="16">
                  <c:v>14.952999999999999</c:v>
                </c:pt>
                <c:pt idx="17">
                  <c:v>14.872999999999999</c:v>
                </c:pt>
                <c:pt idx="18">
                  <c:v>14.430999999999999</c:v>
                </c:pt>
                <c:pt idx="19">
                  <c:v>14.26</c:v>
                </c:pt>
                <c:pt idx="20">
                  <c:v>13.901</c:v>
                </c:pt>
                <c:pt idx="21">
                  <c:v>12.532999999999999</c:v>
                </c:pt>
                <c:pt idx="22">
                  <c:v>12.173</c:v>
                </c:pt>
                <c:pt idx="23">
                  <c:v>11.581</c:v>
                </c:pt>
                <c:pt idx="24">
                  <c:v>9.5</c:v>
                </c:pt>
                <c:pt idx="25">
                  <c:v>8.0389999999999997</c:v>
                </c:pt>
                <c:pt idx="26">
                  <c:v>7.931</c:v>
                </c:pt>
                <c:pt idx="27">
                  <c:v>8.2189999999999994</c:v>
                </c:pt>
                <c:pt idx="28">
                  <c:v>9.5879999999999992</c:v>
                </c:pt>
                <c:pt idx="29">
                  <c:v>10.125999999999999</c:v>
                </c:pt>
                <c:pt idx="30">
                  <c:v>11.364000000000001</c:v>
                </c:pt>
                <c:pt idx="31">
                  <c:v>12.164999999999999</c:v>
                </c:pt>
                <c:pt idx="32">
                  <c:v>14.875</c:v>
                </c:pt>
                <c:pt idx="33">
                  <c:v>14.167</c:v>
                </c:pt>
                <c:pt idx="34">
                  <c:v>15.617000000000001</c:v>
                </c:pt>
                <c:pt idx="35">
                  <c:v>16.843</c:v>
                </c:pt>
                <c:pt idx="36">
                  <c:v>16.266999999999999</c:v>
                </c:pt>
                <c:pt idx="37">
                  <c:v>16.312000000000001</c:v>
                </c:pt>
                <c:pt idx="38">
                  <c:v>16.212</c:v>
                </c:pt>
                <c:pt idx="39">
                  <c:v>16.358000000000001</c:v>
                </c:pt>
                <c:pt idx="40">
                  <c:v>16.035</c:v>
                </c:pt>
                <c:pt idx="41">
                  <c:v>15.541</c:v>
                </c:pt>
                <c:pt idx="42">
                  <c:v>14.193</c:v>
                </c:pt>
                <c:pt idx="43">
                  <c:v>12.22</c:v>
                </c:pt>
                <c:pt idx="44">
                  <c:v>12.180999999999999</c:v>
                </c:pt>
                <c:pt idx="45">
                  <c:v>11.587</c:v>
                </c:pt>
                <c:pt idx="46">
                  <c:v>10.324999999999999</c:v>
                </c:pt>
                <c:pt idx="47">
                  <c:v>10.965999999999999</c:v>
                </c:pt>
                <c:pt idx="48">
                  <c:v>11.52</c:v>
                </c:pt>
                <c:pt idx="49">
                  <c:v>10.778</c:v>
                </c:pt>
                <c:pt idx="50">
                  <c:v>11.709</c:v>
                </c:pt>
                <c:pt idx="51">
                  <c:v>12.984</c:v>
                </c:pt>
                <c:pt idx="52">
                  <c:v>13.298</c:v>
                </c:pt>
                <c:pt idx="53">
                  <c:v>14.673</c:v>
                </c:pt>
                <c:pt idx="54">
                  <c:v>14.804</c:v>
                </c:pt>
                <c:pt idx="55">
                  <c:v>15.032</c:v>
                </c:pt>
                <c:pt idx="56">
                  <c:v>16</c:v>
                </c:pt>
                <c:pt idx="57">
                  <c:v>16.542999999999999</c:v>
                </c:pt>
                <c:pt idx="58">
                  <c:v>17.972999999999999</c:v>
                </c:pt>
                <c:pt idx="59">
                  <c:v>16.600000000000001</c:v>
                </c:pt>
                <c:pt idx="60">
                  <c:v>17.600000000000001</c:v>
                </c:pt>
                <c:pt idx="61">
                  <c:v>16.332000000000001</c:v>
                </c:pt>
                <c:pt idx="62">
                  <c:v>16.236000000000001</c:v>
                </c:pt>
                <c:pt idx="63">
                  <c:v>15.38</c:v>
                </c:pt>
                <c:pt idx="64">
                  <c:v>14.034000000000001</c:v>
                </c:pt>
                <c:pt idx="65">
                  <c:v>11.79</c:v>
                </c:pt>
                <c:pt idx="66">
                  <c:v>11.881</c:v>
                </c:pt>
                <c:pt idx="67">
                  <c:v>9.1927000000000003</c:v>
                </c:pt>
                <c:pt idx="68">
                  <c:v>9.8693000000000008</c:v>
                </c:pt>
                <c:pt idx="69">
                  <c:v>9.2345000000000006</c:v>
                </c:pt>
                <c:pt idx="70">
                  <c:v>9.1163000000000007</c:v>
                </c:pt>
                <c:pt idx="71">
                  <c:v>10.353999999999999</c:v>
                </c:pt>
                <c:pt idx="72">
                  <c:v>10.2052</c:v>
                </c:pt>
                <c:pt idx="73">
                  <c:v>11.210599999999999</c:v>
                </c:pt>
                <c:pt idx="74">
                  <c:v>11.718500000000001</c:v>
                </c:pt>
                <c:pt idx="75">
                  <c:v>13.8087</c:v>
                </c:pt>
                <c:pt idx="76">
                  <c:v>16.4192</c:v>
                </c:pt>
                <c:pt idx="77">
                  <c:v>16.368400000000001</c:v>
                </c:pt>
                <c:pt idx="78">
                  <c:v>17.123699999999999</c:v>
                </c:pt>
                <c:pt idx="79">
                  <c:v>16.6189</c:v>
                </c:pt>
                <c:pt idx="80">
                  <c:v>16.502400000000002</c:v>
                </c:pt>
                <c:pt idx="81">
                  <c:v>15.935</c:v>
                </c:pt>
                <c:pt idx="82">
                  <c:v>15.727399999999999</c:v>
                </c:pt>
                <c:pt idx="83">
                  <c:v>15.043799999999999</c:v>
                </c:pt>
                <c:pt idx="84">
                  <c:v>13.5793</c:v>
                </c:pt>
                <c:pt idx="85">
                  <c:v>12.5633</c:v>
                </c:pt>
                <c:pt idx="86">
                  <c:v>9.7753999999999994</c:v>
                </c:pt>
                <c:pt idx="87">
                  <c:v>10.1853</c:v>
                </c:pt>
                <c:pt idx="88">
                  <c:v>5.9661999999999997</c:v>
                </c:pt>
                <c:pt idx="89">
                  <c:v>8.2708999999999993</c:v>
                </c:pt>
                <c:pt idx="90">
                  <c:v>7.2622</c:v>
                </c:pt>
                <c:pt idx="91">
                  <c:v>8.6060999999999996</c:v>
                </c:pt>
                <c:pt idx="92">
                  <c:v>9.0127000000000006</c:v>
                </c:pt>
                <c:pt idx="93">
                  <c:v>10.0326</c:v>
                </c:pt>
                <c:pt idx="94">
                  <c:v>10.0396</c:v>
                </c:pt>
                <c:pt idx="95">
                  <c:v>12</c:v>
                </c:pt>
                <c:pt idx="96">
                  <c:v>12.276999999999999</c:v>
                </c:pt>
                <c:pt idx="97">
                  <c:v>13.1508</c:v>
                </c:pt>
                <c:pt idx="98">
                  <c:v>15.7041</c:v>
                </c:pt>
                <c:pt idx="99">
                  <c:v>15.624700000000001</c:v>
                </c:pt>
                <c:pt idx="100">
                  <c:v>16.332899999999999</c:v>
                </c:pt>
                <c:pt idx="101">
                  <c:v>15.8889</c:v>
                </c:pt>
                <c:pt idx="102">
                  <c:v>16.187000000000001</c:v>
                </c:pt>
                <c:pt idx="103">
                  <c:v>17.513200000000001</c:v>
                </c:pt>
                <c:pt idx="104">
                  <c:v>16.826699999999999</c:v>
                </c:pt>
                <c:pt idx="105">
                  <c:v>16.6678</c:v>
                </c:pt>
                <c:pt idx="106">
                  <c:v>16.7486</c:v>
                </c:pt>
                <c:pt idx="107">
                  <c:v>14.9621</c:v>
                </c:pt>
                <c:pt idx="108">
                  <c:v>12.4542</c:v>
                </c:pt>
                <c:pt idx="109">
                  <c:v>12.5402</c:v>
                </c:pt>
                <c:pt idx="110">
                  <c:v>11.3095</c:v>
                </c:pt>
                <c:pt idx="111">
                  <c:v>8.3498999999999999</c:v>
                </c:pt>
                <c:pt idx="112">
                  <c:v>7.7118000000000002</c:v>
                </c:pt>
                <c:pt idx="113">
                  <c:v>8.1999999999999993</c:v>
                </c:pt>
                <c:pt idx="114">
                  <c:v>9.1988000000000003</c:v>
                </c:pt>
                <c:pt idx="115">
                  <c:v>9.9039999999999999</c:v>
                </c:pt>
                <c:pt idx="116">
                  <c:v>11.1737</c:v>
                </c:pt>
                <c:pt idx="117">
                  <c:v>10.9739</c:v>
                </c:pt>
                <c:pt idx="118">
                  <c:v>12.5099</c:v>
                </c:pt>
                <c:pt idx="119">
                  <c:v>14.440899999999999</c:v>
                </c:pt>
                <c:pt idx="120">
                  <c:v>15.540699999999999</c:v>
                </c:pt>
                <c:pt idx="121">
                  <c:v>17.477900000000002</c:v>
                </c:pt>
                <c:pt idx="122">
                  <c:v>16.641200000000001</c:v>
                </c:pt>
                <c:pt idx="123">
                  <c:v>16.7806</c:v>
                </c:pt>
                <c:pt idx="124">
                  <c:v>16.8399</c:v>
                </c:pt>
                <c:pt idx="125">
                  <c:v>16.928699999999999</c:v>
                </c:pt>
                <c:pt idx="126">
                  <c:v>16.468499999999999</c:v>
                </c:pt>
                <c:pt idx="127">
                  <c:v>15.1899</c:v>
                </c:pt>
                <c:pt idx="128">
                  <c:v>14.9381</c:v>
                </c:pt>
                <c:pt idx="129">
                  <c:v>13.564</c:v>
                </c:pt>
                <c:pt idx="130">
                  <c:v>12.4589</c:v>
                </c:pt>
                <c:pt idx="131">
                  <c:v>9.0398999999999994</c:v>
                </c:pt>
                <c:pt idx="132">
                  <c:v>9.0953999999999997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081280"/>
        <c:axId val="179081840"/>
      </c:lineChart>
      <c:dateAx>
        <c:axId val="179080160"/>
        <c:scaling>
          <c:orientation val="minMax"/>
          <c:max val="40543"/>
          <c:min val="3835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+mn-lt"/>
                  </a:rPr>
                  <a:t>Date</a:t>
                </a:r>
              </a:p>
            </c:rich>
          </c:tx>
          <c:layout/>
          <c:overlay val="0"/>
        </c:title>
        <c:numFmt formatCode="[$-409]mmm\-yy;@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b="1">
                <a:latin typeface="+mn-lt"/>
              </a:defRPr>
            </a:pPr>
            <a:endParaRPr lang="fr-FR"/>
          </a:p>
        </c:txPr>
        <c:crossAx val="179080720"/>
        <c:crosses val="autoZero"/>
        <c:auto val="1"/>
        <c:lblOffset val="100"/>
        <c:baseTimeUnit val="days"/>
        <c:majorUnit val="6"/>
        <c:majorTimeUnit val="months"/>
      </c:dateAx>
      <c:valAx>
        <c:axId val="1790807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smtClean="0">
                    <a:solidFill>
                      <a:srgbClr val="C00000"/>
                    </a:solidFill>
                    <a:latin typeface="+mn-lt"/>
                  </a:rPr>
                  <a:t>Densité (larves </a:t>
                </a:r>
                <a:r>
                  <a:rPr lang="fr-FR" dirty="0">
                    <a:solidFill>
                      <a:srgbClr val="C00000"/>
                    </a:solidFill>
                    <a:latin typeface="+mn-lt"/>
                  </a:rPr>
                  <a:t>m</a:t>
                </a:r>
                <a:r>
                  <a:rPr lang="fr-FR" baseline="30000" dirty="0">
                    <a:solidFill>
                      <a:srgbClr val="C00000"/>
                    </a:solidFill>
                    <a:latin typeface="+mn-lt"/>
                  </a:rPr>
                  <a:t>-3</a:t>
                </a:r>
                <a:r>
                  <a:rPr lang="fr-FR" dirty="0">
                    <a:solidFill>
                      <a:srgbClr val="C00000"/>
                    </a:solidFill>
                    <a:latin typeface="+mn-lt"/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+mn-lt"/>
              </a:defRPr>
            </a:pPr>
            <a:endParaRPr lang="fr-FR"/>
          </a:p>
        </c:txPr>
        <c:crossAx val="179080160"/>
        <c:crosses val="autoZero"/>
        <c:crossBetween val="between"/>
      </c:valAx>
      <c:dateAx>
        <c:axId val="179081280"/>
        <c:scaling>
          <c:orientation val="minMax"/>
        </c:scaling>
        <c:delete val="1"/>
        <c:axPos val="b"/>
        <c:numFmt formatCode="[$-409]d\-mmm;@" sourceLinked="1"/>
        <c:majorTickMark val="out"/>
        <c:minorTickMark val="none"/>
        <c:tickLblPos val="nextTo"/>
        <c:crossAx val="179081840"/>
        <c:crosses val="autoZero"/>
        <c:auto val="1"/>
        <c:lblOffset val="100"/>
        <c:baseTimeUnit val="days"/>
      </c:dateAx>
      <c:valAx>
        <c:axId val="179081840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/>
                </a:pPr>
                <a:r>
                  <a:rPr lang="fr-FR"/>
                  <a:t>Température</a:t>
                </a:r>
                <a:r>
                  <a:rPr lang="fr-FR" baseline="0"/>
                  <a:t> (°C)</a:t>
                </a:r>
                <a:endParaRPr lang="fr-FR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+mn-lt"/>
              </a:defRPr>
            </a:pPr>
            <a:endParaRPr lang="fr-FR"/>
          </a:p>
        </c:txPr>
        <c:crossAx val="179081280"/>
        <c:crosses val="max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Jour de première observation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C000"/>
              </a:solidFill>
              <a:ln w="635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AFB45E84-06AA-4641-BA9A-C81BC5F02885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1.2539042209434892E-2"/>
                  <c:y val="2.56205925443293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C3AE8D-5759-432D-9F86-46AE364D0D3C}" type="CELLRANGE">
                      <a:rPr lang="en-US"/>
                      <a:pPr>
                        <a:defRPr/>
                      </a:pPr>
                      <a:t>[PLAGECELL]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035476972685618E-2"/>
                      <c:h val="0.1067273223300002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2513D1F-C510-4968-AC5A-77B43FCF986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B8BD0AA-E219-4BAC-BB7A-009218257D1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5AD22D1-32A1-4817-95B6-0EBCC347F49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>
                <c:manualLayout>
                  <c:x val="-1.1111111111111112E-2"/>
                  <c:y val="-2.7777777777777776E-2"/>
                </c:manualLayout>
              </c:layout>
              <c:tx>
                <c:rich>
                  <a:bodyPr/>
                  <a:lstStyle/>
                  <a:p>
                    <a:fld id="{DC59A5C7-6506-4C7B-A312-CD7284EAD5C1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BFACFCDF-B714-44D6-B91F-36F9D6D9259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xVal>
            <c:numRef>
              <c:f>Feuil1!$B$2:$B$8</c:f>
              <c:numCache>
                <c:formatCode>General</c:formatCode>
                <c:ptCount val="7"/>
                <c:pt idx="0">
                  <c:v>10.199999999999999</c:v>
                </c:pt>
                <c:pt idx="1">
                  <c:v>8.4</c:v>
                </c:pt>
                <c:pt idx="2">
                  <c:v>11</c:v>
                </c:pt>
                <c:pt idx="3">
                  <c:v>9.6999999999999993</c:v>
                </c:pt>
                <c:pt idx="4">
                  <c:v>8.1999999999999993</c:v>
                </c:pt>
                <c:pt idx="5">
                  <c:v>8.4</c:v>
                </c:pt>
                <c:pt idx="6">
                  <c:v>9.9</c:v>
                </c:pt>
              </c:numCache>
            </c:numRef>
          </c:xVal>
          <c:yVal>
            <c:numRef>
              <c:f>Feuil1!$C$2:$C$8</c:f>
              <c:numCache>
                <c:formatCode>General</c:formatCode>
                <c:ptCount val="7"/>
                <c:pt idx="0">
                  <c:v>93</c:v>
                </c:pt>
                <c:pt idx="1">
                  <c:v>96</c:v>
                </c:pt>
                <c:pt idx="2">
                  <c:v>57</c:v>
                </c:pt>
                <c:pt idx="3">
                  <c:v>62</c:v>
                </c:pt>
                <c:pt idx="4">
                  <c:v>77</c:v>
                </c:pt>
                <c:pt idx="5">
                  <c:v>97</c:v>
                </c:pt>
                <c:pt idx="6">
                  <c:v>74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Feuil1!$A$2:$A$8</c15:f>
                <c15:dlblRangeCache>
                  <c:ptCount val="7"/>
                  <c:pt idx="0">
                    <c:v>2005</c:v>
                  </c:pt>
                  <c:pt idx="1">
                    <c:v>2006</c:v>
                  </c:pt>
                  <c:pt idx="2">
                    <c:v>2007</c:v>
                  </c:pt>
                  <c:pt idx="3">
                    <c:v>2008</c:v>
                  </c:pt>
                  <c:pt idx="4">
                    <c:v>2009</c:v>
                  </c:pt>
                  <c:pt idx="5">
                    <c:v>2010</c:v>
                  </c:pt>
                  <c:pt idx="6">
                    <c:v>2012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680752"/>
        <c:axId val="179681312"/>
      </c:scatterChart>
      <c:valAx>
        <c:axId val="179680752"/>
        <c:scaling>
          <c:orientation val="minMax"/>
          <c:max val="12"/>
          <c:min val="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9681312"/>
        <c:crosses val="autoZero"/>
        <c:crossBetween val="midCat"/>
        <c:majorUnit val="1"/>
      </c:valAx>
      <c:valAx>
        <c:axId val="179681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968075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03966695493651"/>
          <c:y val="8.3867290026246724E-2"/>
          <c:w val="0.81813781349344583"/>
          <c:h val="0.81169701443569553"/>
        </c:manualLayout>
      </c:layout>
      <c:lineChart>
        <c:grouping val="standard"/>
        <c:varyColors val="0"/>
        <c:ser>
          <c:idx val="0"/>
          <c:order val="0"/>
          <c:tx>
            <c:strRef>
              <c:f>'all-months'!$AJ$1</c:f>
              <c:strCache>
                <c:ptCount val="1"/>
                <c:pt idx="0">
                  <c:v>Abondance larvaire totale par m3</c:v>
                </c:pt>
              </c:strCache>
            </c:strRef>
          </c:tx>
          <c:spPr>
            <a:ln>
              <a:solidFill>
                <a:srgbClr val="FF8600"/>
              </a:solidFill>
            </a:ln>
          </c:spPr>
          <c:marker>
            <c:spPr>
              <a:solidFill>
                <a:srgbClr val="FF8600"/>
              </a:solidFill>
              <a:ln>
                <a:solidFill>
                  <a:srgbClr val="FF8600"/>
                </a:solidFill>
              </a:ln>
            </c:spPr>
          </c:marker>
          <c:cat>
            <c:strRef>
              <c:f>'all-months'!$AI$2:$AI$13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'all-months'!$AJ$2:$AJ$13</c:f>
              <c:numCache>
                <c:formatCode>0</c:formatCode>
                <c:ptCount val="12"/>
                <c:pt idx="0">
                  <c:v>406.31875210592034</c:v>
                </c:pt>
                <c:pt idx="1">
                  <c:v>358.42558789186631</c:v>
                </c:pt>
                <c:pt idx="2">
                  <c:v>149.55266867088687</c:v>
                </c:pt>
                <c:pt idx="3">
                  <c:v>390.33669191421427</c:v>
                </c:pt>
                <c:pt idx="4">
                  <c:v>1034.2443101530321</c:v>
                </c:pt>
                <c:pt idx="5">
                  <c:v>2877.0374269320464</c:v>
                </c:pt>
                <c:pt idx="6">
                  <c:v>1716.1904289856504</c:v>
                </c:pt>
                <c:pt idx="7">
                  <c:v>15047.013312407935</c:v>
                </c:pt>
                <c:pt idx="8">
                  <c:v>5355.8706168790713</c:v>
                </c:pt>
                <c:pt idx="9">
                  <c:v>2211.5640105532398</c:v>
                </c:pt>
                <c:pt idx="10">
                  <c:v>539.18998958382974</c:v>
                </c:pt>
                <c:pt idx="11">
                  <c:v>104.68961907254514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385904"/>
        <c:axId val="220264208"/>
      </c:lineChart>
      <c:catAx>
        <c:axId val="18038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solidFill>
                  <a:schemeClr val="tx1"/>
                </a:solidFill>
              </a:defRPr>
            </a:pPr>
            <a:endParaRPr lang="fr-FR"/>
          </a:p>
        </c:txPr>
        <c:crossAx val="220264208"/>
        <c:crosses val="autoZero"/>
        <c:auto val="1"/>
        <c:lblAlgn val="ctr"/>
        <c:lblOffset val="100"/>
        <c:noMultiLvlLbl val="0"/>
      </c:catAx>
      <c:valAx>
        <c:axId val="22026420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solidFill>
                  <a:schemeClr val="tx1"/>
                </a:solidFill>
              </a:defRPr>
            </a:pPr>
            <a:endParaRPr lang="fr-FR"/>
          </a:p>
        </c:txPr>
        <c:crossAx val="180385904"/>
        <c:crosses val="autoZero"/>
        <c:crossBetween val="between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>
          <a:solidFill>
            <a:schemeClr val="bg1"/>
          </a:solidFill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'motu-famille variations tempo'!$C$115</c:f>
              <c:strCache>
                <c:ptCount val="1"/>
                <c:pt idx="0">
                  <c:v>Anomiidae</c:v>
                </c:pt>
              </c:strCache>
            </c:strRef>
          </c:tx>
          <c:invertIfNegative val="0"/>
          <c:cat>
            <c:strRef>
              <c:f>'motu-famille variations tempo'!$D$114:$L$114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'motu-famille variations tempo'!$D$115:$L$115</c:f>
              <c:numCache>
                <c:formatCode>General</c:formatCode>
                <c:ptCount val="9"/>
                <c:pt idx="0">
                  <c:v>0</c:v>
                </c:pt>
                <c:pt idx="1">
                  <c:v>33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'motu-famille variations tempo'!$C$116</c:f>
              <c:strCache>
                <c:ptCount val="1"/>
                <c:pt idx="0">
                  <c:v>Cardiidae</c:v>
                </c:pt>
              </c:strCache>
            </c:strRef>
          </c:tx>
          <c:invertIfNegative val="0"/>
          <c:cat>
            <c:strRef>
              <c:f>'motu-famille variations tempo'!$D$114:$L$114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'motu-famille variations tempo'!$D$116:$L$116</c:f>
              <c:numCache>
                <c:formatCode>General</c:formatCode>
                <c:ptCount val="9"/>
                <c:pt idx="0">
                  <c:v>1</c:v>
                </c:pt>
                <c:pt idx="1">
                  <c:v>41</c:v>
                </c:pt>
                <c:pt idx="2">
                  <c:v>38</c:v>
                </c:pt>
                <c:pt idx="3">
                  <c:v>27</c:v>
                </c:pt>
                <c:pt idx="4">
                  <c:v>24</c:v>
                </c:pt>
                <c:pt idx="5">
                  <c:v>8</c:v>
                </c:pt>
                <c:pt idx="6">
                  <c:v>17</c:v>
                </c:pt>
                <c:pt idx="7">
                  <c:v>7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'motu-famille variations tempo'!$C$117</c:f>
              <c:strCache>
                <c:ptCount val="1"/>
                <c:pt idx="0">
                  <c:v>Corbulidae</c:v>
                </c:pt>
              </c:strCache>
            </c:strRef>
          </c:tx>
          <c:invertIfNegative val="0"/>
          <c:cat>
            <c:strRef>
              <c:f>'motu-famille variations tempo'!$D$114:$L$114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'motu-famille variations tempo'!$D$117:$L$117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'motu-famille variations tempo'!$C$118</c:f>
              <c:strCache>
                <c:ptCount val="1"/>
                <c:pt idx="0">
                  <c:v>Donacidae</c:v>
                </c:pt>
              </c:strCache>
            </c:strRef>
          </c:tx>
          <c:invertIfNegative val="0"/>
          <c:cat>
            <c:strRef>
              <c:f>'motu-famille variations tempo'!$D$114:$L$114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'motu-famille variations tempo'!$D$118:$L$118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4"/>
          <c:order val="4"/>
          <c:tx>
            <c:strRef>
              <c:f>'motu-famille variations tempo'!$C$119</c:f>
              <c:strCache>
                <c:ptCount val="1"/>
                <c:pt idx="0">
                  <c:v>Galeommatoidea</c:v>
                </c:pt>
              </c:strCache>
            </c:strRef>
          </c:tx>
          <c:invertIfNegative val="0"/>
          <c:cat>
            <c:strRef>
              <c:f>'motu-famille variations tempo'!$D$114:$L$114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'motu-famille variations tempo'!$D$119:$L$119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14</c:v>
                </c:pt>
                <c:pt idx="3">
                  <c:v>7</c:v>
                </c:pt>
                <c:pt idx="4">
                  <c:v>20</c:v>
                </c:pt>
                <c:pt idx="5">
                  <c:v>8</c:v>
                </c:pt>
                <c:pt idx="6">
                  <c:v>9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5"/>
          <c:order val="5"/>
          <c:tx>
            <c:strRef>
              <c:f>'motu-famille variations tempo'!$C$120</c:f>
              <c:strCache>
                <c:ptCount val="1"/>
                <c:pt idx="0">
                  <c:v>Hiatellidae</c:v>
                </c:pt>
              </c:strCache>
            </c:strRef>
          </c:tx>
          <c:invertIfNegative val="0"/>
          <c:cat>
            <c:strRef>
              <c:f>'motu-famille variations tempo'!$D$114:$L$114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'motu-famille variations tempo'!$D$120:$L$120</c:f>
              <c:numCache>
                <c:formatCode>General</c:formatCode>
                <c:ptCount val="9"/>
                <c:pt idx="0">
                  <c:v>5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8"/>
          <c:order val="6"/>
          <c:tx>
            <c:strRef>
              <c:f>'motu-famille variations tempo'!$C$123</c:f>
              <c:strCache>
                <c:ptCount val="1"/>
                <c:pt idx="0">
                  <c:v>Mytilidae</c:v>
                </c:pt>
              </c:strCache>
            </c:strRef>
          </c:tx>
          <c:invertIfNegative val="0"/>
          <c:cat>
            <c:strRef>
              <c:f>'motu-famille variations tempo'!$D$114:$L$114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'motu-famille variations tempo'!$D$123:$L$123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7"/>
          <c:order val="7"/>
          <c:tx>
            <c:strRef>
              <c:f>'motu-famille variations tempo'!$C$122</c:f>
              <c:strCache>
                <c:ptCount val="1"/>
                <c:pt idx="0">
                  <c:v>Myidae</c:v>
                </c:pt>
              </c:strCache>
            </c:strRef>
          </c:tx>
          <c:invertIfNegative val="0"/>
          <c:cat>
            <c:strRef>
              <c:f>'motu-famille variations tempo'!$D$114:$L$114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'motu-famille variations tempo'!$D$122:$L$122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10</c:v>
                </c:pt>
                <c:pt idx="4">
                  <c:v>0</c:v>
                </c:pt>
                <c:pt idx="5">
                  <c:v>5</c:v>
                </c:pt>
                <c:pt idx="6">
                  <c:v>18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</c:ser>
        <c:ser>
          <c:idx val="11"/>
          <c:order val="8"/>
          <c:tx>
            <c:strRef>
              <c:f>'motu-famille variations tempo'!$C$126</c:f>
              <c:strCache>
                <c:ptCount val="1"/>
                <c:pt idx="0">
                  <c:v>Pharidae</c:v>
                </c:pt>
              </c:strCache>
            </c:strRef>
          </c:tx>
          <c:invertIfNegative val="0"/>
          <c:cat>
            <c:strRef>
              <c:f>'motu-famille variations tempo'!$D$114:$L$114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'motu-famille variations tempo'!$D$126:$L$126</c:f>
              <c:numCache>
                <c:formatCode>General</c:formatCode>
                <c:ptCount val="9"/>
                <c:pt idx="0">
                  <c:v>20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6"/>
          <c:order val="9"/>
          <c:tx>
            <c:strRef>
              <c:f>'motu-famille variations tempo'!$C$121</c:f>
              <c:strCache>
                <c:ptCount val="1"/>
                <c:pt idx="0">
                  <c:v>Mactridae</c:v>
                </c:pt>
              </c:strCache>
            </c:strRef>
          </c:tx>
          <c:invertIfNegative val="0"/>
          <c:cat>
            <c:strRef>
              <c:f>'motu-famille variations tempo'!$D$114:$L$114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'motu-famille variations tempo'!$D$121:$L$121</c:f>
              <c:numCache>
                <c:formatCode>General</c:formatCode>
                <c:ptCount val="9"/>
                <c:pt idx="0">
                  <c:v>32</c:v>
                </c:pt>
                <c:pt idx="1">
                  <c:v>1</c:v>
                </c:pt>
                <c:pt idx="2">
                  <c:v>18</c:v>
                </c:pt>
                <c:pt idx="3">
                  <c:v>19</c:v>
                </c:pt>
                <c:pt idx="4">
                  <c:v>8</c:v>
                </c:pt>
                <c:pt idx="5">
                  <c:v>5</c:v>
                </c:pt>
                <c:pt idx="6">
                  <c:v>0</c:v>
                </c:pt>
                <c:pt idx="7">
                  <c:v>4</c:v>
                </c:pt>
                <c:pt idx="8">
                  <c:v>58</c:v>
                </c:pt>
              </c:numCache>
            </c:numRef>
          </c:val>
        </c:ser>
        <c:ser>
          <c:idx val="10"/>
          <c:order val="10"/>
          <c:tx>
            <c:strRef>
              <c:f>'motu-famille variations tempo'!$C$125</c:f>
              <c:strCache>
                <c:ptCount val="1"/>
                <c:pt idx="0">
                  <c:v>Pectinidae</c:v>
                </c:pt>
              </c:strCache>
            </c:strRef>
          </c:tx>
          <c:invertIfNegative val="0"/>
          <c:cat>
            <c:strRef>
              <c:f>'motu-famille variations tempo'!$D$114:$L$114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'motu-famille variations tempo'!$D$125:$L$125</c:f>
              <c:numCache>
                <c:formatCode>General</c:formatCode>
                <c:ptCount val="9"/>
                <c:pt idx="0">
                  <c:v>0</c:v>
                </c:pt>
                <c:pt idx="1">
                  <c:v>6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7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ser>
          <c:idx val="9"/>
          <c:order val="11"/>
          <c:tx>
            <c:strRef>
              <c:f>'motu-famille variations tempo'!$C$124</c:f>
              <c:strCache>
                <c:ptCount val="1"/>
                <c:pt idx="0">
                  <c:v>Ostreidae</c:v>
                </c:pt>
              </c:strCache>
            </c:strRef>
          </c:tx>
          <c:invertIfNegative val="0"/>
          <c:cat>
            <c:strRef>
              <c:f>'motu-famille variations tempo'!$D$114:$L$114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'motu-famille variations tempo'!$D$124:$L$124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0</c:v>
                </c:pt>
              </c:numCache>
            </c:numRef>
          </c:val>
        </c:ser>
        <c:ser>
          <c:idx val="12"/>
          <c:order val="12"/>
          <c:tx>
            <c:strRef>
              <c:f>'motu-famille variations tempo'!$C$127</c:f>
              <c:strCache>
                <c:ptCount val="1"/>
                <c:pt idx="0">
                  <c:v>Psammobiidae</c:v>
                </c:pt>
              </c:strCache>
            </c:strRef>
          </c:tx>
          <c:invertIfNegative val="0"/>
          <c:cat>
            <c:strRef>
              <c:f>'motu-famille variations tempo'!$D$114:$L$114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'motu-famille variations tempo'!$D$127:$L$127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3"/>
          <c:order val="13"/>
          <c:tx>
            <c:strRef>
              <c:f>'motu-famille variations tempo'!$C$128</c:f>
              <c:strCache>
                <c:ptCount val="1"/>
                <c:pt idx="0">
                  <c:v>Semelidae</c:v>
                </c:pt>
              </c:strCache>
            </c:strRef>
          </c:tx>
          <c:invertIfNegative val="0"/>
          <c:cat>
            <c:strRef>
              <c:f>'motu-famille variations tempo'!$D$114:$L$114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'motu-famille variations tempo'!$D$128:$L$128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14"/>
          <c:order val="14"/>
          <c:tx>
            <c:strRef>
              <c:f>'motu-famille variations tempo'!$C$129</c:f>
              <c:strCache>
                <c:ptCount val="1"/>
                <c:pt idx="0">
                  <c:v>Thyasiridae</c:v>
                </c:pt>
              </c:strCache>
            </c:strRef>
          </c:tx>
          <c:invertIfNegative val="0"/>
          <c:cat>
            <c:strRef>
              <c:f>'motu-famille variations tempo'!$D$114:$L$114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'motu-famille variations tempo'!$D$129:$L$129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15"/>
          <c:order val="15"/>
          <c:tx>
            <c:strRef>
              <c:f>'motu-famille variations tempo'!$C$130</c:f>
              <c:strCache>
                <c:ptCount val="1"/>
                <c:pt idx="0">
                  <c:v>Veneridae</c:v>
                </c:pt>
              </c:strCache>
            </c:strRef>
          </c:tx>
          <c:invertIfNegative val="0"/>
          <c:cat>
            <c:strRef>
              <c:f>'motu-famille variations tempo'!$D$114:$L$114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'motu-famille variations tempo'!$D$130:$L$130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0</c:v>
                </c:pt>
                <c:pt idx="3">
                  <c:v>20</c:v>
                </c:pt>
                <c:pt idx="4">
                  <c:v>13</c:v>
                </c:pt>
                <c:pt idx="5">
                  <c:v>110</c:v>
                </c:pt>
                <c:pt idx="6">
                  <c:v>53</c:v>
                </c:pt>
                <c:pt idx="7">
                  <c:v>107</c:v>
                </c:pt>
                <c:pt idx="8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21710576"/>
        <c:axId val="221711136"/>
      </c:barChart>
      <c:catAx>
        <c:axId val="221710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fr-FR"/>
          </a:p>
        </c:txPr>
        <c:crossAx val="221711136"/>
        <c:crosses val="autoZero"/>
        <c:auto val="1"/>
        <c:lblAlgn val="ctr"/>
        <c:lblOffset val="100"/>
        <c:noMultiLvlLbl val="0"/>
      </c:catAx>
      <c:valAx>
        <c:axId val="221711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r>
                  <a:rPr lang="fr-FR" sz="1600" smtClean="0">
                    <a:solidFill>
                      <a:schemeClr val="tx1"/>
                    </a:solidFill>
                  </a:rPr>
                  <a:t>Abondance</a:t>
                </a:r>
                <a:r>
                  <a:rPr lang="fr-FR" sz="1600" baseline="0" smtClean="0">
                    <a:solidFill>
                      <a:schemeClr val="tx1"/>
                    </a:solidFill>
                  </a:rPr>
                  <a:t> relative</a:t>
                </a:r>
                <a:endParaRPr lang="fr-FR" sz="1600" dirty="0">
                  <a:solidFill>
                    <a:schemeClr val="tx1"/>
                  </a:solidFill>
                </a:endParaRP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fr-FR"/>
          </a:p>
        </c:txPr>
        <c:crossAx val="221710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36753394884093E-2"/>
          <c:y val="9.0570505117614455E-2"/>
          <c:w val="0.5062863741737228"/>
          <c:h val="0.80986354722967491"/>
        </c:manualLayout>
      </c:layout>
      <c:areaChart>
        <c:grouping val="percentStacked"/>
        <c:varyColors val="0"/>
        <c:ser>
          <c:idx val="7"/>
          <c:order val="0"/>
          <c:tx>
            <c:strRef>
              <c:f>'espèce variations temporelles'!$P$81</c:f>
              <c:strCache>
                <c:ptCount val="1"/>
                <c:pt idx="0">
                  <c:v>Ensis siliqua ou E. arcuatus</c:v>
                </c:pt>
              </c:strCache>
            </c:strRef>
          </c:tx>
          <c:cat>
            <c:strRef>
              <c:f>'espèce variations temporelles'!$R$75:$Z$75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'espèce variations temporelles'!$R$81:$Z$81</c:f>
              <c:numCache>
                <c:formatCode>General</c:formatCode>
                <c:ptCount val="9"/>
                <c:pt idx="0">
                  <c:v>20</c:v>
                </c:pt>
                <c:pt idx="1">
                  <c:v>7</c:v>
                </c:pt>
                <c:pt idx="2">
                  <c:v>6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'espèce variations temporelles'!$P$76</c:f>
              <c:strCache>
                <c:ptCount val="1"/>
                <c:pt idx="0">
                  <c:v>Anomiidae Sp1</c:v>
                </c:pt>
              </c:strCache>
            </c:strRef>
          </c:tx>
          <c:cat>
            <c:strRef>
              <c:f>'espèce variations temporelles'!$R$75:$Z$75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'espèce variations temporelles'!$R$76:$Z$76</c:f>
              <c:numCache>
                <c:formatCode>General</c:formatCode>
                <c:ptCount val="9"/>
                <c:pt idx="0">
                  <c:v>0</c:v>
                </c:pt>
                <c:pt idx="1">
                  <c:v>33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</c:ser>
        <c:ser>
          <c:idx val="3"/>
          <c:order val="2"/>
          <c:tx>
            <c:strRef>
              <c:f>'espèce variations temporelles'!$P$78</c:f>
              <c:strCache>
                <c:ptCount val="1"/>
                <c:pt idx="0">
                  <c:v>Parvicardium scabrum</c:v>
                </c:pt>
              </c:strCache>
            </c:strRef>
          </c:tx>
          <c:cat>
            <c:strRef>
              <c:f>'espèce variations temporelles'!$R$75:$Z$75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'espèce variations temporelles'!$R$78:$Z$78</c:f>
              <c:numCache>
                <c:formatCode>General</c:formatCode>
                <c:ptCount val="9"/>
                <c:pt idx="0">
                  <c:v>0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  <c:pt idx="4">
                  <c:v>7</c:v>
                </c:pt>
                <c:pt idx="5">
                  <c:v>4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6"/>
          <c:order val="3"/>
          <c:tx>
            <c:strRef>
              <c:f>'espèce variations temporelles'!$P$80</c:f>
              <c:strCache>
                <c:ptCount val="1"/>
                <c:pt idx="0">
                  <c:v>Mya arenaria</c:v>
                </c:pt>
              </c:strCache>
            </c:strRef>
          </c:tx>
          <c:cat>
            <c:strRef>
              <c:f>'espèce variations temporelles'!$R$75:$Z$75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'espèce variations temporelles'!$R$80:$Z$80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10</c:v>
                </c:pt>
                <c:pt idx="4">
                  <c:v>0</c:v>
                </c:pt>
                <c:pt idx="5">
                  <c:v>5</c:v>
                </c:pt>
                <c:pt idx="6">
                  <c:v>18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</c:ser>
        <c:ser>
          <c:idx val="5"/>
          <c:order val="4"/>
          <c:tx>
            <c:strRef>
              <c:f>'espèce variations temporelles'!$P$79</c:f>
              <c:strCache>
                <c:ptCount val="1"/>
                <c:pt idx="0">
                  <c:v>Spisula solida ou Lutraria lutraria</c:v>
                </c:pt>
              </c:strCache>
            </c:strRef>
          </c:tx>
          <c:cat>
            <c:strRef>
              <c:f>'espèce variations temporelles'!$R$75:$Z$75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'espèce variations temporelles'!$R$79:$Z$79</c:f>
              <c:numCache>
                <c:formatCode>General</c:formatCode>
                <c:ptCount val="9"/>
                <c:pt idx="0">
                  <c:v>32</c:v>
                </c:pt>
                <c:pt idx="1">
                  <c:v>1</c:v>
                </c:pt>
                <c:pt idx="2">
                  <c:v>18</c:v>
                </c:pt>
                <c:pt idx="3">
                  <c:v>19</c:v>
                </c:pt>
                <c:pt idx="4">
                  <c:v>7</c:v>
                </c:pt>
                <c:pt idx="5">
                  <c:v>5</c:v>
                </c:pt>
                <c:pt idx="6">
                  <c:v>0</c:v>
                </c:pt>
                <c:pt idx="7">
                  <c:v>2</c:v>
                </c:pt>
                <c:pt idx="8">
                  <c:v>57</c:v>
                </c:pt>
              </c:numCache>
            </c:numRef>
          </c:val>
        </c:ser>
        <c:ser>
          <c:idx val="2"/>
          <c:order val="5"/>
          <c:tx>
            <c:strRef>
              <c:f>'espèce variations temporelles'!$P$77</c:f>
              <c:strCache>
                <c:ptCount val="1"/>
                <c:pt idx="0">
                  <c:v>Cerastoderma edule</c:v>
                </c:pt>
              </c:strCache>
            </c:strRef>
          </c:tx>
          <c:cat>
            <c:strRef>
              <c:f>'espèce variations temporelles'!$R$75:$Z$75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'espèce variations temporelles'!$R$77:$Z$77</c:f>
              <c:numCache>
                <c:formatCode>General</c:formatCode>
                <c:ptCount val="9"/>
                <c:pt idx="0">
                  <c:v>0</c:v>
                </c:pt>
                <c:pt idx="1">
                  <c:v>14</c:v>
                </c:pt>
                <c:pt idx="2">
                  <c:v>25</c:v>
                </c:pt>
                <c:pt idx="3">
                  <c:v>19</c:v>
                </c:pt>
                <c:pt idx="4">
                  <c:v>9</c:v>
                </c:pt>
                <c:pt idx="5">
                  <c:v>2</c:v>
                </c:pt>
                <c:pt idx="6">
                  <c:v>10</c:v>
                </c:pt>
                <c:pt idx="7">
                  <c:v>6</c:v>
                </c:pt>
                <c:pt idx="8">
                  <c:v>0</c:v>
                </c:pt>
              </c:numCache>
            </c:numRef>
          </c:val>
        </c:ser>
        <c:ser>
          <c:idx val="9"/>
          <c:order val="6"/>
          <c:tx>
            <c:strRef>
              <c:f>'espèce variations temporelles'!$P$83</c:f>
              <c:strCache>
                <c:ptCount val="1"/>
                <c:pt idx="0">
                  <c:v>Venerupis corrugata</c:v>
                </c:pt>
              </c:strCache>
            </c:strRef>
          </c:tx>
          <c:cat>
            <c:strRef>
              <c:f>'espèce variations temporelles'!$R$75:$Z$75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'espèce variations temporelles'!$R$83:$Z$83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19</c:v>
                </c:pt>
                <c:pt idx="4">
                  <c:v>2</c:v>
                </c:pt>
                <c:pt idx="5">
                  <c:v>40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0"/>
          <c:order val="7"/>
          <c:tx>
            <c:strRef>
              <c:f>'espèce variations temporelles'!$P$84</c:f>
              <c:strCache>
                <c:ptCount val="1"/>
                <c:pt idx="0">
                  <c:v>Venerupis philippinarum</c:v>
                </c:pt>
              </c:strCache>
            </c:strRef>
          </c:tx>
          <c:cat>
            <c:strRef>
              <c:f>'espèce variations temporelles'!$R$75:$Z$75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'espèce variations temporelles'!$R$84:$Z$84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43</c:v>
                </c:pt>
                <c:pt idx="6">
                  <c:v>18</c:v>
                </c:pt>
                <c:pt idx="7">
                  <c:v>41</c:v>
                </c:pt>
                <c:pt idx="8">
                  <c:v>0</c:v>
                </c:pt>
              </c:numCache>
            </c:numRef>
          </c:val>
        </c:ser>
        <c:ser>
          <c:idx val="8"/>
          <c:order val="8"/>
          <c:tx>
            <c:strRef>
              <c:f>'espèce variations temporelles'!$P$82</c:f>
              <c:strCache>
                <c:ptCount val="1"/>
                <c:pt idx="0">
                  <c:v>Polititapes virgineus</c:v>
                </c:pt>
              </c:strCache>
            </c:strRef>
          </c:tx>
          <c:cat>
            <c:strRef>
              <c:f>'espèce variations temporelles'!$R$75:$Z$75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'espèce variations temporelles'!$R$82:$Z$82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25</c:v>
                </c:pt>
                <c:pt idx="7">
                  <c:v>62</c:v>
                </c:pt>
                <c:pt idx="8">
                  <c:v>19</c:v>
                </c:pt>
              </c:numCache>
            </c:numRef>
          </c:val>
        </c:ser>
        <c:ser>
          <c:idx val="11"/>
          <c:order val="9"/>
          <c:tx>
            <c:strRef>
              <c:f>'espèce variations temporelles'!$P$86</c:f>
              <c:strCache>
                <c:ptCount val="1"/>
                <c:pt idx="0">
                  <c:v>Autre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'espèce variations temporelles'!$R$75:$Z$75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'espèce variations temporelles'!$R$86:$Z$86</c:f>
              <c:numCache>
                <c:formatCode>General</c:formatCode>
                <c:ptCount val="9"/>
                <c:pt idx="0">
                  <c:v>8</c:v>
                </c:pt>
                <c:pt idx="1">
                  <c:v>37</c:v>
                </c:pt>
                <c:pt idx="2">
                  <c:v>13</c:v>
                </c:pt>
                <c:pt idx="3">
                  <c:v>10</c:v>
                </c:pt>
                <c:pt idx="4">
                  <c:v>34</c:v>
                </c:pt>
                <c:pt idx="5">
                  <c:v>36</c:v>
                </c:pt>
                <c:pt idx="6">
                  <c:v>24</c:v>
                </c:pt>
                <c:pt idx="7">
                  <c:v>19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367008"/>
        <c:axId val="183367568"/>
      </c:areaChart>
      <c:catAx>
        <c:axId val="183367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fr-FR"/>
          </a:p>
        </c:txPr>
        <c:crossAx val="183367568"/>
        <c:crosses val="autoZero"/>
        <c:auto val="1"/>
        <c:lblAlgn val="ctr"/>
        <c:lblOffset val="100"/>
        <c:noMultiLvlLbl val="0"/>
      </c:catAx>
      <c:valAx>
        <c:axId val="1833675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fr-FR" dirty="0" smtClean="0">
                    <a:solidFill>
                      <a:schemeClr val="tx1"/>
                    </a:solidFill>
                  </a:rPr>
                  <a:t>Abondance relative</a:t>
                </a:r>
                <a:endParaRPr lang="fr-FR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585908666002566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fr-FR"/>
          </a:p>
        </c:txPr>
        <c:crossAx val="183367008"/>
        <c:crosses val="autoZero"/>
        <c:crossBetween val="midCat"/>
      </c:valAx>
    </c:plotArea>
    <c:legend>
      <c:legendPos val="r"/>
      <c:legendEntry>
        <c:idx val="1"/>
        <c:txPr>
          <a:bodyPr/>
          <a:lstStyle/>
          <a:p>
            <a:pPr>
              <a:defRPr i="1">
                <a:solidFill>
                  <a:schemeClr val="tx1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i="1">
                <a:solidFill>
                  <a:schemeClr val="tx1"/>
                </a:solidFill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i="1">
                <a:solidFill>
                  <a:schemeClr val="tx1"/>
                </a:solidFill>
              </a:defRPr>
            </a:pPr>
            <a:endParaRPr lang="fr-FR"/>
          </a:p>
        </c:txPr>
      </c:legendEntry>
      <c:legendEntry>
        <c:idx val="4"/>
        <c:txPr>
          <a:bodyPr/>
          <a:lstStyle/>
          <a:p>
            <a:pPr>
              <a:defRPr i="1">
                <a:solidFill>
                  <a:schemeClr val="tx1"/>
                </a:solidFill>
              </a:defRPr>
            </a:pPr>
            <a:endParaRPr lang="fr-FR"/>
          </a:p>
        </c:txPr>
      </c:legendEntry>
      <c:legendEntry>
        <c:idx val="5"/>
        <c:txPr>
          <a:bodyPr/>
          <a:lstStyle/>
          <a:p>
            <a:pPr>
              <a:defRPr i="1">
                <a:solidFill>
                  <a:schemeClr val="tx1"/>
                </a:solidFill>
              </a:defRPr>
            </a:pPr>
            <a:endParaRPr lang="fr-FR"/>
          </a:p>
        </c:txPr>
      </c:legendEntry>
      <c:legendEntry>
        <c:idx val="6"/>
        <c:txPr>
          <a:bodyPr/>
          <a:lstStyle/>
          <a:p>
            <a:pPr>
              <a:defRPr i="1">
                <a:solidFill>
                  <a:schemeClr val="tx1"/>
                </a:solidFill>
              </a:defRPr>
            </a:pPr>
            <a:endParaRPr lang="fr-FR"/>
          </a:p>
        </c:txPr>
      </c:legendEntry>
      <c:legendEntry>
        <c:idx val="7"/>
        <c:txPr>
          <a:bodyPr/>
          <a:lstStyle/>
          <a:p>
            <a:pPr>
              <a:defRPr i="1">
                <a:solidFill>
                  <a:schemeClr val="tx1"/>
                </a:solidFill>
              </a:defRPr>
            </a:pPr>
            <a:endParaRPr lang="fr-FR"/>
          </a:p>
        </c:txPr>
      </c:legendEntry>
      <c:legendEntry>
        <c:idx val="8"/>
        <c:txPr>
          <a:bodyPr/>
          <a:lstStyle/>
          <a:p>
            <a:pPr>
              <a:defRPr i="1">
                <a:solidFill>
                  <a:schemeClr val="tx1"/>
                </a:solidFill>
              </a:defRPr>
            </a:pPr>
            <a:endParaRPr lang="fr-FR"/>
          </a:p>
        </c:txPr>
      </c:legendEntry>
      <c:legendEntry>
        <c:idx val="9"/>
        <c:txPr>
          <a:bodyPr/>
          <a:lstStyle/>
          <a:p>
            <a:pPr>
              <a:defRPr i="1">
                <a:solidFill>
                  <a:schemeClr val="tx1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58129021917902302"/>
          <c:y val="0.20187650410993155"/>
          <c:w val="0.20472625836183683"/>
          <c:h val="0.61432290681626844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A33A2-CBCE-4BC5-8AE3-F81654C987FB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894EF-8541-4EA6-9603-DE197C085E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33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r>
              <a:rPr lang="fr-FR" baseline="0" dirty="0" smtClean="0"/>
              <a:t>The Station Biologique de Roscoff has </a:t>
            </a:r>
            <a:r>
              <a:rPr lang="fr-FR" baseline="0" dirty="0" err="1" smtClean="0"/>
              <a:t>always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conducted</a:t>
            </a:r>
            <a:r>
              <a:rPr lang="fr-FR" baseline="0" dirty="0" smtClean="0"/>
              <a:t> observation </a:t>
            </a:r>
            <a:r>
              <a:rPr lang="fr-FR" baseline="0" dirty="0" err="1" smtClean="0"/>
              <a:t>activities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holds</a:t>
            </a:r>
            <a:r>
              <a:rPr lang="fr-FR" baseline="0" dirty="0" smtClean="0"/>
              <a:t> time-</a:t>
            </a:r>
            <a:r>
              <a:rPr lang="fr-FR" baseline="0" dirty="0" err="1" smtClean="0"/>
              <a:t>series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since</a:t>
            </a:r>
            <a:r>
              <a:rPr lang="fr-FR" baseline="0" dirty="0" smtClean="0"/>
              <a:t> long time.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roscoff</a:t>
            </a:r>
            <a:r>
              <a:rPr lang="fr-FR" baseline="0" dirty="0" smtClean="0"/>
              <a:t> time </a:t>
            </a:r>
            <a:r>
              <a:rPr lang="fr-FR" baseline="0" dirty="0" err="1" smtClean="0"/>
              <a:t>series</a:t>
            </a:r>
            <a:r>
              <a:rPr lang="fr-FR" baseline="0" dirty="0" smtClean="0"/>
              <a:t> and how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plan to </a:t>
            </a:r>
            <a:r>
              <a:rPr lang="fr-FR" baseline="0" dirty="0" err="1" smtClean="0"/>
              <a:t>develop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. </a:t>
            </a:r>
            <a:endParaRPr lang="fr-FR" dirty="0" smtClean="0"/>
          </a:p>
          <a:p>
            <a:r>
              <a:rPr lang="fr-FR" baseline="0" dirty="0" err="1" smtClean="0"/>
              <a:t>Present</a:t>
            </a:r>
            <a:r>
              <a:rPr lang="fr-FR" baseline="0" dirty="0" smtClean="0"/>
              <a:t> the SBR, </a:t>
            </a:r>
            <a:r>
              <a:rPr lang="fr-FR" baseline="0" dirty="0" err="1" smtClean="0"/>
              <a:t>briefly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 as </a:t>
            </a:r>
            <a:r>
              <a:rPr lang="fr-FR" baseline="0" dirty="0" err="1" smtClean="0"/>
              <a:t>coastal</a:t>
            </a:r>
            <a:r>
              <a:rPr lang="fr-FR" baseline="0" dirty="0" smtClean="0"/>
              <a:t> observation and more </a:t>
            </a:r>
            <a:r>
              <a:rPr lang="fr-FR" baseline="0" dirty="0" err="1" smtClean="0"/>
              <a:t>particularly</a:t>
            </a:r>
            <a:r>
              <a:rPr lang="fr-FR" baseline="0" dirty="0" smtClean="0"/>
              <a:t> on use of </a:t>
            </a:r>
            <a:r>
              <a:rPr lang="fr-FR" baseline="0" dirty="0" err="1" smtClean="0"/>
              <a:t>molecular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and how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trying</a:t>
            </a:r>
            <a:r>
              <a:rPr lang="fr-FR" baseline="0" dirty="0" smtClean="0"/>
              <a:t> to structure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marine </a:t>
            </a:r>
            <a:r>
              <a:rPr lang="fr-FR" baseline="0" dirty="0" err="1" smtClean="0"/>
              <a:t>labs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5EE8-357A-1246-8342-2A4B6498A6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910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18B08-B0CF-4BE3-9FDB-C36B19D6FA4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284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In contrast to pelagic ecosystems, few examples on the use of </a:t>
            </a:r>
            <a:r>
              <a:rPr lang="en-GB" sz="1200" dirty="0" err="1"/>
              <a:t>metabarcoding</a:t>
            </a:r>
            <a:r>
              <a:rPr lang="en-GB" sz="1200" dirty="0"/>
              <a:t> in the monitoring of benthos and  benthic-pelagic coupling</a:t>
            </a:r>
          </a:p>
          <a:p>
            <a:r>
              <a:rPr lang="fr-FR" dirty="0"/>
              <a:t>Non native </a:t>
            </a:r>
            <a:r>
              <a:rPr lang="fr-FR" dirty="0" err="1"/>
              <a:t>species</a:t>
            </a:r>
            <a:r>
              <a:rPr lang="fr-FR" dirty="0"/>
              <a:t>, </a:t>
            </a:r>
            <a:r>
              <a:rPr lang="fr-FR" dirty="0" err="1"/>
              <a:t>obvious</a:t>
            </a:r>
            <a:r>
              <a:rPr lang="mr-IN" dirty="0"/>
              <a:t>…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4E951-17A2-FF43-BC36-331FC1C3830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89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Ile </a:t>
            </a:r>
            <a:r>
              <a:rPr lang="fr-FR" dirty="0" err="1" smtClean="0"/>
              <a:t>Louet</a:t>
            </a:r>
            <a:r>
              <a:rPr lang="fr-FR" baseline="0" dirty="0" smtClean="0"/>
              <a:t> : car population abondante de </a:t>
            </a:r>
            <a:r>
              <a:rPr lang="fr-FR" baseline="0" dirty="0" err="1" smtClean="0"/>
              <a:t>crépidule</a:t>
            </a:r>
            <a:endParaRPr lang="fr-FR" dirty="0" smtClean="0"/>
          </a:p>
          <a:p>
            <a:r>
              <a:rPr lang="fr-FR" dirty="0" smtClean="0"/>
              <a:t>Pour les données contextuelles, profils CTD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94EF-8541-4EA6-9603-DE197C085E5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406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les données contextuelles, profils CTD</a:t>
            </a:r>
          </a:p>
          <a:p>
            <a:r>
              <a:rPr lang="fr-FR" dirty="0" smtClean="0"/>
              <a:t>Changement bateau : 2008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94EF-8541-4EA6-9603-DE197C085E5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04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 suivi n’est pas</a:t>
            </a:r>
            <a:r>
              <a:rPr lang="fr-FR" baseline="0" dirty="0" smtClean="0"/>
              <a:t> un suivi labellisé, même s’il est inscrit dans les activités d’OBLIC depuis…</a:t>
            </a:r>
          </a:p>
          <a:p>
            <a:r>
              <a:rPr lang="fr-FR" baseline="0" dirty="0" smtClean="0"/>
              <a:t>Donc même si les échantillons existent, il y a des trous énormes dans le traitement des échantillons.</a:t>
            </a:r>
          </a:p>
          <a:p>
            <a:r>
              <a:rPr lang="fr-FR" baseline="0" dirty="0" smtClean="0"/>
              <a:t>Dates = dates des échantillons traités, pas de réalisation des travaux…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94EF-8541-4EA6-9603-DE197C085E5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8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DE01D-6C72-4800-97BB-FA71CE50A3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DE01D-6C72-4800-97BB-FA71CE50A3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fr-FR" sz="1200" dirty="0" smtClean="0"/>
              <a:t>Not all taxa </a:t>
            </a:r>
            <a:r>
              <a:rPr lang="fr-FR" sz="1200" dirty="0" err="1" smtClean="0"/>
              <a:t>retrieved</a:t>
            </a:r>
            <a:endParaRPr lang="fr-FR" sz="1200" dirty="0" smtClean="0"/>
          </a:p>
          <a:p>
            <a:pPr marL="628650"/>
            <a:r>
              <a:rPr lang="fr-FR" sz="1200" dirty="0" err="1" smtClean="0"/>
              <a:t>Sampling</a:t>
            </a:r>
            <a:r>
              <a:rPr lang="fr-FR" sz="1200" dirty="0" smtClean="0"/>
              <a:t> </a:t>
            </a:r>
            <a:r>
              <a:rPr lang="fr-FR" sz="1200" dirty="0" err="1" smtClean="0"/>
              <a:t>bias</a:t>
            </a:r>
            <a:r>
              <a:rPr lang="fr-FR" sz="1200" dirty="0" smtClean="0"/>
              <a:t> (</a:t>
            </a:r>
            <a:r>
              <a:rPr lang="fr-FR" sz="1200" dirty="0" err="1" smtClean="0"/>
              <a:t>different</a:t>
            </a:r>
            <a:r>
              <a:rPr lang="fr-FR" sz="1200" dirty="0" smtClean="0"/>
              <a:t> </a:t>
            </a:r>
            <a:r>
              <a:rPr lang="fr-FR" sz="1200" dirty="0" err="1" smtClean="0"/>
              <a:t>sampling</a:t>
            </a:r>
            <a:r>
              <a:rPr lang="fr-FR" sz="1200" dirty="0" smtClean="0"/>
              <a:t> volume)</a:t>
            </a:r>
          </a:p>
          <a:p>
            <a:pPr marL="628650"/>
            <a:r>
              <a:rPr lang="fr-FR" sz="1200" dirty="0" smtClean="0"/>
              <a:t>Primer </a:t>
            </a:r>
            <a:r>
              <a:rPr lang="fr-FR" sz="1200" dirty="0" err="1" smtClean="0"/>
              <a:t>specificity</a:t>
            </a:r>
            <a:endParaRPr lang="fr-FR" sz="1200" dirty="0" smtClean="0"/>
          </a:p>
          <a:p>
            <a:pPr marL="628650"/>
            <a:r>
              <a:rPr lang="fr-FR" sz="1200" dirty="0" err="1" smtClean="0"/>
              <a:t>Comprehensiveness</a:t>
            </a:r>
            <a:r>
              <a:rPr lang="fr-FR" sz="1200" dirty="0" smtClean="0"/>
              <a:t> of </a:t>
            </a:r>
            <a:r>
              <a:rPr lang="fr-FR" sz="1200" dirty="0" err="1" smtClean="0"/>
              <a:t>reference</a:t>
            </a:r>
            <a:r>
              <a:rPr lang="fr-FR" sz="1200" dirty="0" smtClean="0"/>
              <a:t> </a:t>
            </a:r>
            <a:r>
              <a:rPr lang="fr-FR" sz="1200" dirty="0" err="1" smtClean="0"/>
              <a:t>databases</a:t>
            </a:r>
            <a:endParaRPr lang="fr-FR" sz="1200" dirty="0" smtClean="0"/>
          </a:p>
          <a:p>
            <a:pPr marL="62865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Conflicting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 but </a:t>
            </a:r>
            <a:r>
              <a:rPr lang="fr-FR" dirty="0" err="1" smtClean="0"/>
              <a:t>globally</a:t>
            </a:r>
            <a:r>
              <a:rPr lang="fr-FR" baseline="0" dirty="0" smtClean="0"/>
              <a:t> </a:t>
            </a:r>
            <a:r>
              <a:rPr lang="fr-FR" dirty="0" smtClean="0"/>
              <a:t>not good match, </a:t>
            </a:r>
            <a:r>
              <a:rPr lang="fr-FR" dirty="0" err="1" smtClean="0"/>
              <a:t>essentially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of </a:t>
            </a:r>
            <a:r>
              <a:rPr lang="fr-FR" dirty="0" err="1" smtClean="0"/>
              <a:t>database</a:t>
            </a:r>
            <a:r>
              <a:rPr lang="mr-IN" dirty="0" smtClean="0"/>
              <a:t>…</a:t>
            </a:r>
            <a:r>
              <a:rPr lang="fr-FR" dirty="0" smtClean="0"/>
              <a:t>.</a:t>
            </a:r>
          </a:p>
          <a:p>
            <a:pPr marL="628650"/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18B08-B0CF-4BE3-9FDB-C36B19D6FA4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784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Problématiques</a:t>
            </a:r>
            <a:r>
              <a:rPr lang="fr-FR" baseline="0" dirty="0" smtClean="0"/>
              <a:t> liées aux espèces non indigènes, dans les programmes de surveillance, par exemple dans le cadre de la DCSMM. Descripteur D2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4E951-17A2-FF43-BC36-331FC1C3830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06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18B08-B0CF-4BE3-9FDB-C36B19D6FA4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92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564-6F8B-40C9-B5AB-32F96476E964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89C-9F77-47E8-8B72-F7C68F778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85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564-6F8B-40C9-B5AB-32F96476E964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89C-9F77-47E8-8B72-F7C68F778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65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564-6F8B-40C9-B5AB-32F96476E964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89C-9F77-47E8-8B72-F7C68F778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082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  2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94000"/>
          </a:xfrm>
          <a:prstGeom prst="rect">
            <a:avLst/>
          </a:prstGeom>
          <a:ln w="0">
            <a:noFill/>
          </a:ln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pic>
        <p:nvPicPr>
          <p:cNvPr id="23" name="Image 22" descr="LOGOS-ACCUEI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0" y="5940000"/>
            <a:ext cx="4873752" cy="579120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24000" y="3672000"/>
            <a:ext cx="6461760" cy="38663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000" b="1">
                <a:solidFill>
                  <a:srgbClr val="00468A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900" b="1">
                <a:solidFill>
                  <a:srgbClr val="00468A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500" cap="all" spc="200">
                <a:solidFill>
                  <a:srgbClr val="00478B"/>
                </a:solidFill>
              </a:defRPr>
            </a:lvl3pPr>
            <a:lvl4pPr marL="0" indent="0">
              <a:spcBef>
                <a:spcPts val="0"/>
              </a:spcBef>
              <a:buClr>
                <a:srgbClr val="00468A"/>
              </a:buClr>
              <a:buSzPct val="130000"/>
              <a:buFontTx/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Third </a:t>
            </a:r>
            <a:r>
              <a:rPr lang="en-US" dirty="0" err="1" smtClean="0"/>
              <a:t>lsevel</a:t>
            </a:r>
            <a:endParaRPr lang="en-US" dirty="0" smtClean="0"/>
          </a:p>
          <a:p>
            <a:pPr lvl="2"/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US" dirty="0" smtClean="0"/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93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564-6F8B-40C9-B5AB-32F96476E964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89C-9F77-47E8-8B72-F7C68F778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65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564-6F8B-40C9-B5AB-32F96476E964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89C-9F77-47E8-8B72-F7C68F778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93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564-6F8B-40C9-B5AB-32F96476E964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89C-9F77-47E8-8B72-F7C68F778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95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564-6F8B-40C9-B5AB-32F96476E964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89C-9F77-47E8-8B72-F7C68F778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76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564-6F8B-40C9-B5AB-32F96476E964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89C-9F77-47E8-8B72-F7C68F778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48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564-6F8B-40C9-B5AB-32F96476E964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89C-9F77-47E8-8B72-F7C68F778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42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564-6F8B-40C9-B5AB-32F96476E964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89C-9F77-47E8-8B72-F7C68F778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73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564-6F8B-40C9-B5AB-32F96476E964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89C-9F77-47E8-8B72-F7C68F778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3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34564-6F8B-40C9-B5AB-32F96476E964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089C-9F77-47E8-8B72-F7C68F778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6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pour une image  20" descr="PHOTO-STATION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" r="473"/>
          <a:stretch>
            <a:fillRect/>
          </a:stretch>
        </p:blipFill>
        <p:spPr>
          <a:xfrm>
            <a:off x="-8509" y="-2297"/>
            <a:ext cx="9144000" cy="2794000"/>
          </a:xfr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2288" y="3854165"/>
            <a:ext cx="7589298" cy="1832958"/>
          </a:xfrm>
        </p:spPr>
        <p:txBody>
          <a:bodyPr/>
          <a:lstStyle/>
          <a:p>
            <a:pPr algn="ctr"/>
            <a:r>
              <a:rPr lang="fr-FR" sz="3200" dirty="0" smtClean="0"/>
              <a:t>"CRENULA" : un « suivi » dédié au </a:t>
            </a:r>
            <a:r>
              <a:rPr lang="fr-FR" sz="3200" dirty="0" err="1" smtClean="0"/>
              <a:t>méroplancton</a:t>
            </a:r>
            <a:endParaRPr lang="fr-FR" sz="3200" dirty="0" smtClean="0"/>
          </a:p>
          <a:p>
            <a:pPr lvl="2" algn="ctr"/>
            <a:endParaRPr lang="fr-FR" dirty="0"/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Thierry Comtet</a:t>
            </a:r>
            <a:endParaRPr lang="fr-FR" dirty="0" smtClean="0"/>
          </a:p>
        </p:txBody>
      </p:sp>
      <p:grpSp>
        <p:nvGrpSpPr>
          <p:cNvPr id="4" name="Grouper 3"/>
          <p:cNvGrpSpPr/>
          <p:nvPr/>
        </p:nvGrpSpPr>
        <p:grpSpPr>
          <a:xfrm>
            <a:off x="-106453" y="1963703"/>
            <a:ext cx="9350375" cy="1656000"/>
            <a:chOff x="-106453" y="1027259"/>
            <a:chExt cx="9350375" cy="1656000"/>
          </a:xfrm>
        </p:grpSpPr>
        <p:sp>
          <p:nvSpPr>
            <p:cNvPr id="5" name="Ellipse 4"/>
            <p:cNvSpPr/>
            <p:nvPr/>
          </p:nvSpPr>
          <p:spPr>
            <a:xfrm>
              <a:off x="1107985" y="1450447"/>
              <a:ext cx="809625" cy="809625"/>
            </a:xfrm>
            <a:prstGeom prst="ellipse">
              <a:avLst/>
            </a:prstGeom>
            <a:solidFill>
              <a:srgbClr val="A0DCFF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0DCFF"/>
                </a:solidFill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1512797" y="1450447"/>
              <a:ext cx="809625" cy="809625"/>
            </a:xfrm>
            <a:prstGeom prst="ellipse">
              <a:avLst/>
            </a:prstGeom>
            <a:solidFill>
              <a:schemeClr val="accent1">
                <a:lumMod val="75000"/>
                <a:alpha val="6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0DCFF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298360" y="1450447"/>
              <a:ext cx="809625" cy="809625"/>
            </a:xfrm>
            <a:prstGeom prst="ellipse">
              <a:avLst/>
            </a:prstGeom>
            <a:solidFill>
              <a:srgbClr val="64A0B4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0DCFF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1917610" y="1450447"/>
              <a:ext cx="809625" cy="809625"/>
            </a:xfrm>
            <a:prstGeom prst="ellipse">
              <a:avLst/>
            </a:prstGeom>
            <a:solidFill>
              <a:srgbClr val="A0DCFF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A0DCFF"/>
                  </a:solidFill>
                </a:rPr>
                <a:t> </a:t>
              </a:r>
              <a:endParaRPr lang="fr-FR" dirty="0">
                <a:solidFill>
                  <a:srgbClr val="A0DCFF"/>
                </a:solidFill>
              </a:endParaRPr>
            </a:p>
          </p:txBody>
        </p:sp>
        <p:sp>
          <p:nvSpPr>
            <p:cNvPr id="9" name="Ellipse 8"/>
            <p:cNvSpPr>
              <a:spLocks noChangeAspect="1"/>
            </p:cNvSpPr>
            <p:nvPr/>
          </p:nvSpPr>
          <p:spPr>
            <a:xfrm>
              <a:off x="2322422" y="1027259"/>
              <a:ext cx="1656000" cy="1656000"/>
            </a:xfrm>
            <a:prstGeom prst="ellipse">
              <a:avLst/>
            </a:prstGeom>
            <a:solidFill>
              <a:srgbClr val="A0DCFF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A0DCFF"/>
                  </a:solidFill>
                </a:rPr>
                <a:t> </a:t>
              </a:r>
              <a:endParaRPr lang="fr-FR" dirty="0">
                <a:solidFill>
                  <a:srgbClr val="A0DCFF"/>
                </a:solidFill>
              </a:endParaRPr>
            </a:p>
          </p:txBody>
        </p:sp>
        <p:sp>
          <p:nvSpPr>
            <p:cNvPr id="10" name="Ellipse 9"/>
            <p:cNvSpPr>
              <a:spLocks noChangeAspect="1"/>
            </p:cNvSpPr>
            <p:nvPr/>
          </p:nvSpPr>
          <p:spPr>
            <a:xfrm>
              <a:off x="3100297" y="1027259"/>
              <a:ext cx="1656000" cy="1656000"/>
            </a:xfrm>
            <a:prstGeom prst="ellipse">
              <a:avLst/>
            </a:prstGeom>
            <a:solidFill>
              <a:schemeClr val="accent1">
                <a:lumMod val="75000"/>
                <a:alpha val="3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A0DCFF"/>
                  </a:solidFill>
                </a:rPr>
                <a:t>  </a:t>
              </a:r>
              <a:endParaRPr lang="fr-FR" dirty="0">
                <a:solidFill>
                  <a:srgbClr val="A0DCFF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-106453" y="1450447"/>
              <a:ext cx="809625" cy="809625"/>
            </a:xfrm>
            <a:prstGeom prst="ellipse">
              <a:avLst/>
            </a:prstGeom>
            <a:solidFill>
              <a:srgbClr val="A0DCFF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0DCFF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4351484" y="1450447"/>
              <a:ext cx="809625" cy="809625"/>
            </a:xfrm>
            <a:prstGeom prst="ellipse">
              <a:avLst/>
            </a:prstGeom>
            <a:solidFill>
              <a:srgbClr val="A0DCFF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A0DCFF"/>
                  </a:solidFill>
                </a:rPr>
                <a:t> </a:t>
              </a:r>
              <a:endParaRPr lang="fr-FR" dirty="0">
                <a:solidFill>
                  <a:srgbClr val="A0DCFF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4756297" y="1450447"/>
              <a:ext cx="809625" cy="809625"/>
            </a:xfrm>
            <a:prstGeom prst="ellipse">
              <a:avLst/>
            </a:prstGeom>
            <a:solidFill>
              <a:srgbClr val="A0DCF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A0DCFF"/>
                  </a:solidFill>
                </a:rPr>
                <a:t> </a:t>
              </a:r>
              <a:endParaRPr lang="fr-FR" dirty="0">
                <a:solidFill>
                  <a:srgbClr val="A0DCFF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5157697" y="1450447"/>
              <a:ext cx="809625" cy="809625"/>
            </a:xfrm>
            <a:prstGeom prst="ellipse">
              <a:avLst/>
            </a:prstGeom>
            <a:solidFill>
              <a:schemeClr val="accent1">
                <a:lumMod val="75000"/>
                <a:alpha val="6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0DCFF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5565922" y="1450447"/>
              <a:ext cx="809625" cy="809625"/>
            </a:xfrm>
            <a:prstGeom prst="ellipse">
              <a:avLst/>
            </a:prstGeom>
            <a:solidFill>
              <a:srgbClr val="A0DCFF">
                <a:alpha val="3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A0DCFF"/>
                  </a:solidFill>
                </a:rPr>
                <a:t> </a:t>
              </a:r>
              <a:endParaRPr lang="fr-FR" dirty="0">
                <a:solidFill>
                  <a:srgbClr val="A0DCFF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5970734" y="1450447"/>
              <a:ext cx="809625" cy="809625"/>
            </a:xfrm>
            <a:prstGeom prst="ellipse">
              <a:avLst/>
            </a:prstGeom>
            <a:solidFill>
              <a:srgbClr val="64A0B4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0DCFF"/>
                </a:solidFill>
              </a:endParaRPr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6376897" y="1027259"/>
              <a:ext cx="1656000" cy="1656000"/>
            </a:xfrm>
            <a:prstGeom prst="ellipse">
              <a:avLst/>
            </a:prstGeom>
            <a:solidFill>
              <a:srgbClr val="A0DCFF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A0DCFF"/>
                  </a:solidFill>
                </a:rPr>
                <a:t> </a:t>
              </a:r>
              <a:endParaRPr lang="fr-FR" dirty="0">
                <a:solidFill>
                  <a:srgbClr val="A0DCFF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7628084" y="1450447"/>
              <a:ext cx="809625" cy="809625"/>
            </a:xfrm>
            <a:prstGeom prst="ellipse">
              <a:avLst/>
            </a:prstGeom>
            <a:solidFill>
              <a:srgbClr val="A0DCFF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A0DCFF"/>
                  </a:solidFill>
                </a:rPr>
                <a:t> </a:t>
              </a:r>
              <a:endParaRPr lang="fr-FR" dirty="0">
                <a:solidFill>
                  <a:srgbClr val="A0DCFF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8032897" y="1450447"/>
              <a:ext cx="809625" cy="809625"/>
            </a:xfrm>
            <a:prstGeom prst="ellipse">
              <a:avLst/>
            </a:prstGeom>
            <a:solidFill>
              <a:srgbClr val="64A0B4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0DCFF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8434297" y="1450447"/>
              <a:ext cx="809625" cy="809625"/>
            </a:xfrm>
            <a:prstGeom prst="ellipse">
              <a:avLst/>
            </a:prstGeom>
            <a:solidFill>
              <a:srgbClr val="A0DCFF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A0DCFF"/>
                  </a:solidFill>
                </a:rPr>
                <a:t> </a:t>
              </a:r>
              <a:endParaRPr lang="fr-FR" dirty="0">
                <a:solidFill>
                  <a:srgbClr val="A0DCFF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8470" y="-2297"/>
            <a:ext cx="62977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fr-FR" sz="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Exercice d’</a:t>
            </a:r>
            <a:r>
              <a:rPr lang="fr-FR" b="1" dirty="0" err="1">
                <a:solidFill>
                  <a:schemeClr val="bg1"/>
                </a:solidFill>
                <a:latin typeface="Calibri" panose="020F0502020204030204" pitchFamily="34" charset="0"/>
              </a:rPr>
              <a:t>intercomparaison</a:t>
            </a: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SOMLIT 2019 – Journée scientifique </a:t>
            </a: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772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929687"/>
              </p:ext>
            </p:extLst>
          </p:nvPr>
        </p:nvGraphicFramePr>
        <p:xfrm>
          <a:off x="0" y="1006138"/>
          <a:ext cx="7861610" cy="479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968226" y="1716865"/>
            <a:ext cx="3175774" cy="344293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cs typeface="Arial" pitchFamily="34" charset="0"/>
              </a:rPr>
              <a:t>43 espèces potentielles / 900 larves</a:t>
            </a:r>
          </a:p>
          <a:p>
            <a:endParaRPr lang="fr-FR" dirty="0" smtClean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cs typeface="Arial" pitchFamily="34" charset="0"/>
              </a:rPr>
              <a:t>9 « espèces » = 72% des larves identifiées</a:t>
            </a:r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cs typeface="Arial" pitchFamily="34" charset="0"/>
              </a:rPr>
              <a:t>Dominance d’une espèce non-native, </a:t>
            </a:r>
            <a:r>
              <a:rPr lang="fr-FR" i="1" dirty="0" err="1" smtClean="0">
                <a:cs typeface="Arial" pitchFamily="34" charset="0"/>
              </a:rPr>
              <a:t>Ruditapes</a:t>
            </a:r>
            <a:r>
              <a:rPr lang="fr-FR" i="1" dirty="0" smtClean="0">
                <a:cs typeface="Arial" pitchFamily="34" charset="0"/>
              </a:rPr>
              <a:t> </a:t>
            </a:r>
            <a:r>
              <a:rPr lang="fr-FR" i="1" dirty="0" err="1" smtClean="0">
                <a:cs typeface="Arial" pitchFamily="34" charset="0"/>
              </a:rPr>
              <a:t>philippinarum</a:t>
            </a:r>
            <a:r>
              <a:rPr lang="fr-FR" i="1" dirty="0" smtClean="0">
                <a:cs typeface="Arial" pitchFamily="34" charset="0"/>
              </a:rPr>
              <a:t> </a:t>
            </a:r>
            <a:r>
              <a:rPr lang="fr-FR" dirty="0" smtClean="0">
                <a:cs typeface="Arial" pitchFamily="34" charset="0"/>
              </a:rPr>
              <a:t>?</a:t>
            </a:r>
            <a:r>
              <a:rPr lang="fr-FR" i="1" dirty="0" smtClean="0">
                <a:cs typeface="Arial" pitchFamily="34" charset="0"/>
              </a:rPr>
              <a:t>  </a:t>
            </a:r>
            <a:r>
              <a:rPr lang="fr-FR" dirty="0" smtClean="0">
                <a:cs typeface="Arial" pitchFamily="34" charset="0"/>
              </a:rPr>
              <a:t>11% des larves, 30% au cours du pic</a:t>
            </a:r>
          </a:p>
        </p:txBody>
      </p:sp>
      <p:sp>
        <p:nvSpPr>
          <p:cNvPr id="12" name="Ellipse 11"/>
          <p:cNvSpPr/>
          <p:nvPr/>
        </p:nvSpPr>
        <p:spPr>
          <a:xfrm>
            <a:off x="4479771" y="2517619"/>
            <a:ext cx="1666875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25743"/>
          </a:xfrm>
          <a:prstGeom prst="rect">
            <a:avLst/>
          </a:prstGeom>
          <a:solidFill>
            <a:srgbClr val="0C4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/>
              <a:t>Exemple 2 : diversité des larves de bivalves – année 2012 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14565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76" y="73101"/>
            <a:ext cx="1463043" cy="3901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525743"/>
          </a:xfrm>
          <a:prstGeom prst="rect">
            <a:avLst/>
          </a:prstGeom>
          <a:solidFill>
            <a:srgbClr val="0C4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/>
              <a:t>Exemple 3 : diversité du </a:t>
            </a:r>
            <a:r>
              <a:rPr lang="fr-FR" sz="2400" b="1" dirty="0" err="1" smtClean="0"/>
              <a:t>méroplancton</a:t>
            </a:r>
            <a:r>
              <a:rPr lang="fr-FR" sz="2400" b="1" dirty="0" smtClean="0"/>
              <a:t> - </a:t>
            </a:r>
            <a:r>
              <a:rPr lang="fr-FR" sz="2400" b="1" dirty="0" err="1" smtClean="0"/>
              <a:t>Métabarcoding</a:t>
            </a:r>
            <a:endParaRPr lang="fr-FR" sz="2400" b="1" i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137138" y="775962"/>
            <a:ext cx="8869723" cy="4423889"/>
            <a:chOff x="137138" y="1121649"/>
            <a:chExt cx="8869723" cy="4423889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 rotWithShape="1">
            <a:blip r:embed="rId3"/>
            <a:srcRect b="6498"/>
            <a:stretch/>
          </p:blipFill>
          <p:spPr>
            <a:xfrm>
              <a:off x="137138" y="1121649"/>
              <a:ext cx="8869723" cy="4197483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7071588" y="5268539"/>
              <a:ext cx="19352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bg1">
                      <a:lumMod val="65000"/>
                    </a:schemeClr>
                  </a:solidFill>
                </a:rPr>
                <a:t>Schéma de Marjorie Couton</a:t>
              </a:r>
              <a:endParaRPr lang="fr-FR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817184" y="5380399"/>
            <a:ext cx="625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2 marqueurs (</a:t>
            </a:r>
            <a:r>
              <a:rPr lang="fr-FR" dirty="0" err="1" smtClean="0"/>
              <a:t>barcodes</a:t>
            </a:r>
            <a:r>
              <a:rPr lang="fr-FR" dirty="0" smtClean="0"/>
              <a:t>) : 18S (400 </a:t>
            </a:r>
            <a:r>
              <a:rPr lang="fr-FR" dirty="0" err="1" smtClean="0"/>
              <a:t>bp</a:t>
            </a:r>
            <a:r>
              <a:rPr lang="fr-FR" dirty="0" smtClean="0"/>
              <a:t>) et COI (313 </a:t>
            </a:r>
            <a:r>
              <a:rPr lang="fr-FR" dirty="0" err="1" smtClean="0"/>
              <a:t>bp</a:t>
            </a:r>
            <a:r>
              <a:rPr lang="fr-F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2 approches : non ciblée, ciblée sur les espèces non indigènes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18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834" y="807344"/>
            <a:ext cx="8494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i="1" dirty="0" err="1" smtClean="0">
                <a:solidFill>
                  <a:srgbClr val="0070C0"/>
                </a:solidFill>
                <a:cs typeface="Arial" pitchFamily="34" charset="0"/>
              </a:rPr>
              <a:t>Approche</a:t>
            </a:r>
            <a:r>
              <a:rPr lang="en-GB" sz="2000" b="1" i="1" dirty="0" smtClean="0">
                <a:solidFill>
                  <a:srgbClr val="0070C0"/>
                </a:solidFill>
                <a:cs typeface="Arial" pitchFamily="34" charset="0"/>
              </a:rPr>
              <a:t> non </a:t>
            </a:r>
            <a:r>
              <a:rPr lang="en-GB" sz="2000" b="1" i="1" dirty="0" err="1" smtClean="0">
                <a:solidFill>
                  <a:srgbClr val="0070C0"/>
                </a:solidFill>
                <a:cs typeface="Arial" pitchFamily="34" charset="0"/>
              </a:rPr>
              <a:t>ciblée</a:t>
            </a:r>
            <a:r>
              <a:rPr lang="en-GB" sz="2000" b="1" i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</a:p>
          <a:p>
            <a:pPr algn="just"/>
            <a:endParaRPr lang="en-GB" sz="2000" i="1" dirty="0" smtClean="0">
              <a:cs typeface="Arial" pitchFamily="34" charset="0"/>
            </a:endParaRPr>
          </a:p>
          <a:p>
            <a:pPr algn="just"/>
            <a:r>
              <a:rPr lang="en-GB" sz="2000" dirty="0" err="1">
                <a:cs typeface="Arial" pitchFamily="34" charset="0"/>
              </a:rPr>
              <a:t>E</a:t>
            </a:r>
            <a:r>
              <a:rPr lang="en-GB" sz="2000" dirty="0" err="1" smtClean="0">
                <a:cs typeface="Arial" pitchFamily="34" charset="0"/>
              </a:rPr>
              <a:t>xemple</a:t>
            </a:r>
            <a:r>
              <a:rPr lang="en-GB" sz="2000" dirty="0" smtClean="0">
                <a:cs typeface="Arial" pitchFamily="34" charset="0"/>
              </a:rPr>
              <a:t> des variations </a:t>
            </a:r>
            <a:r>
              <a:rPr lang="en-GB" sz="2000" dirty="0" err="1" smtClean="0">
                <a:cs typeface="Arial" pitchFamily="34" charset="0"/>
              </a:rPr>
              <a:t>saisonnières</a:t>
            </a:r>
            <a:r>
              <a:rPr lang="en-GB" sz="2000" dirty="0" smtClean="0">
                <a:cs typeface="Arial" pitchFamily="34" charset="0"/>
              </a:rPr>
              <a:t> </a:t>
            </a:r>
            <a:r>
              <a:rPr lang="en-GB" sz="2000" dirty="0">
                <a:cs typeface="Arial" pitchFamily="34" charset="0"/>
              </a:rPr>
              <a:t>(2012-2013) </a:t>
            </a:r>
            <a:r>
              <a:rPr lang="en-GB" sz="2000" dirty="0" smtClean="0">
                <a:cs typeface="Arial" pitchFamily="34" charset="0"/>
              </a:rPr>
              <a:t>de la </a:t>
            </a:r>
            <a:r>
              <a:rPr lang="en-GB" sz="2000" dirty="0" err="1" smtClean="0">
                <a:cs typeface="Arial" pitchFamily="34" charset="0"/>
              </a:rPr>
              <a:t>diversité</a:t>
            </a:r>
            <a:r>
              <a:rPr lang="en-GB" sz="2000" dirty="0" smtClean="0">
                <a:cs typeface="Arial" pitchFamily="34" charset="0"/>
              </a:rPr>
              <a:t> des </a:t>
            </a:r>
            <a:r>
              <a:rPr lang="en-GB" sz="2000" dirty="0" err="1" smtClean="0">
                <a:cs typeface="Arial" pitchFamily="34" charset="0"/>
              </a:rPr>
              <a:t>larves</a:t>
            </a:r>
            <a:r>
              <a:rPr lang="en-GB" sz="2000" dirty="0" smtClean="0">
                <a:cs typeface="Arial" pitchFamily="34" charset="0"/>
              </a:rPr>
              <a:t> de bivalves (18S, </a:t>
            </a:r>
            <a:r>
              <a:rPr lang="en-GB" sz="2000" dirty="0" err="1" smtClean="0">
                <a:cs typeface="Arial" pitchFamily="34" charset="0"/>
              </a:rPr>
              <a:t>familles</a:t>
            </a:r>
            <a:r>
              <a:rPr lang="en-GB" sz="2000" dirty="0" smtClean="0">
                <a:cs typeface="Arial" pitchFamily="34" charset="0"/>
              </a:rPr>
              <a:t>)</a:t>
            </a:r>
            <a:endParaRPr lang="en-GB" sz="2000" dirty="0"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804054" y="2222813"/>
            <a:ext cx="5550974" cy="3769277"/>
            <a:chOff x="1151270" y="2994180"/>
            <a:chExt cx="5550974" cy="3769277"/>
          </a:xfrm>
        </p:grpSpPr>
        <p:grpSp>
          <p:nvGrpSpPr>
            <p:cNvPr id="7" name="Groupe 6"/>
            <p:cNvGrpSpPr/>
            <p:nvPr/>
          </p:nvGrpSpPr>
          <p:grpSpPr>
            <a:xfrm>
              <a:off x="1151270" y="2994180"/>
              <a:ext cx="5550974" cy="3600000"/>
              <a:chOff x="228161" y="2788273"/>
              <a:chExt cx="5550974" cy="3600000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228161" y="2851410"/>
                <a:ext cx="4519203" cy="3536863"/>
                <a:chOff x="77849" y="3327400"/>
                <a:chExt cx="6905401" cy="4915770"/>
              </a:xfrm>
            </p:grpSpPr>
            <p:pic>
              <p:nvPicPr>
                <p:cNvPr id="13" name="Image 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849" y="3327400"/>
                  <a:ext cx="6702301" cy="3251200"/>
                </a:xfrm>
                <a:prstGeom prst="rect">
                  <a:avLst/>
                </a:prstGeom>
              </p:spPr>
            </p:pic>
            <p:pic>
              <p:nvPicPr>
                <p:cNvPr id="14" name="Image 1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849" y="6515970"/>
                  <a:ext cx="6905401" cy="1727200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e 8"/>
              <p:cNvGrpSpPr>
                <a:grpSpLocks noChangeAspect="1"/>
              </p:cNvGrpSpPr>
              <p:nvPr/>
            </p:nvGrpSpPr>
            <p:grpSpPr>
              <a:xfrm>
                <a:off x="4940276" y="2788273"/>
                <a:ext cx="838859" cy="3600000"/>
                <a:chOff x="4756759" y="-844808"/>
                <a:chExt cx="2183325" cy="9369839"/>
              </a:xfrm>
            </p:grpSpPr>
            <p:pic>
              <p:nvPicPr>
                <p:cNvPr id="10" name="Image 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56759" y="-844808"/>
                  <a:ext cx="2183325" cy="3403600"/>
                </a:xfrm>
                <a:prstGeom prst="rect">
                  <a:avLst/>
                </a:prstGeom>
              </p:spPr>
            </p:pic>
            <p:pic>
              <p:nvPicPr>
                <p:cNvPr id="11" name="Image 10"/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373"/>
                <a:stretch/>
              </p:blipFill>
              <p:spPr>
                <a:xfrm>
                  <a:off x="4756759" y="2492682"/>
                  <a:ext cx="1980225" cy="5769629"/>
                </a:xfrm>
                <a:prstGeom prst="rect">
                  <a:avLst/>
                </a:prstGeom>
              </p:spPr>
            </p:pic>
            <p:pic>
              <p:nvPicPr>
                <p:cNvPr id="12" name="Image 11"/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7459"/>
                <a:stretch/>
              </p:blipFill>
              <p:spPr>
                <a:xfrm>
                  <a:off x="4756759" y="8172450"/>
                  <a:ext cx="1624800" cy="352581"/>
                </a:xfrm>
                <a:prstGeom prst="rect">
                  <a:avLst/>
                </a:prstGeom>
              </p:spPr>
            </p:pic>
          </p:grpSp>
        </p:grpSp>
        <p:sp>
          <p:nvSpPr>
            <p:cNvPr id="3" name="ZoneTexte 2"/>
            <p:cNvSpPr txBox="1"/>
            <p:nvPr/>
          </p:nvSpPr>
          <p:spPr>
            <a:xfrm>
              <a:off x="3042085" y="6424903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Time</a:t>
              </a:r>
              <a:endPara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525743"/>
          </a:xfrm>
          <a:prstGeom prst="rect">
            <a:avLst/>
          </a:prstGeom>
          <a:solidFill>
            <a:srgbClr val="0C4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/>
              <a:t>Exemple 3 : diversité du </a:t>
            </a:r>
            <a:r>
              <a:rPr lang="fr-FR" sz="2400" b="1" dirty="0" err="1" smtClean="0"/>
              <a:t>méroplancton</a:t>
            </a:r>
            <a:r>
              <a:rPr lang="fr-FR" sz="2400" b="1" dirty="0" smtClean="0"/>
              <a:t> - </a:t>
            </a:r>
            <a:r>
              <a:rPr lang="fr-FR" sz="2400" b="1" dirty="0" err="1" smtClean="0"/>
              <a:t>Métabarcoding</a:t>
            </a:r>
            <a:endParaRPr lang="fr-FR" sz="2400" b="1" i="1" dirty="0"/>
          </a:p>
        </p:txBody>
      </p:sp>
      <p:sp>
        <p:nvSpPr>
          <p:cNvPr id="5" name="ZoneTexte 4"/>
          <p:cNvSpPr txBox="1"/>
          <p:nvPr/>
        </p:nvSpPr>
        <p:spPr>
          <a:xfrm rot="16200000">
            <a:off x="-240199" y="3491240"/>
            <a:ext cx="16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Abondance relative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355028" y="3291185"/>
            <a:ext cx="27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Dominance des </a:t>
            </a:r>
            <a:r>
              <a:rPr lang="fr-FR" sz="2000" dirty="0" err="1" smtClean="0"/>
              <a:t>Veneridae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387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0411" y="3245120"/>
            <a:ext cx="550416" cy="1100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9" name="Rectangle 1338"/>
          <p:cNvSpPr/>
          <p:nvPr/>
        </p:nvSpPr>
        <p:spPr>
          <a:xfrm>
            <a:off x="0" y="0"/>
            <a:ext cx="9144000" cy="525743"/>
          </a:xfrm>
          <a:prstGeom prst="rect">
            <a:avLst/>
          </a:prstGeom>
          <a:solidFill>
            <a:srgbClr val="0C4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/>
              <a:t>Exemple 3 : diversité du </a:t>
            </a:r>
            <a:r>
              <a:rPr lang="fr-FR" sz="2400" b="1" dirty="0" err="1" smtClean="0"/>
              <a:t>méroplancton</a:t>
            </a:r>
            <a:r>
              <a:rPr lang="fr-FR" sz="2400" b="1" dirty="0" smtClean="0"/>
              <a:t> - </a:t>
            </a:r>
            <a:r>
              <a:rPr lang="fr-FR" sz="2400" b="1" dirty="0" err="1" smtClean="0"/>
              <a:t>Métabarcoding</a:t>
            </a:r>
            <a:endParaRPr lang="fr-FR" sz="2400" b="1" i="1" dirty="0"/>
          </a:p>
        </p:txBody>
      </p:sp>
      <p:sp>
        <p:nvSpPr>
          <p:cNvPr id="1340" name="Rectangle 1339"/>
          <p:cNvSpPr/>
          <p:nvPr/>
        </p:nvSpPr>
        <p:spPr>
          <a:xfrm>
            <a:off x="324834" y="947854"/>
            <a:ext cx="84943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i="1" dirty="0" err="1" smtClean="0">
                <a:solidFill>
                  <a:srgbClr val="0070C0"/>
                </a:solidFill>
                <a:cs typeface="Arial" pitchFamily="34" charset="0"/>
              </a:rPr>
              <a:t>Approche</a:t>
            </a:r>
            <a:r>
              <a:rPr lang="en-GB" sz="2000" b="1" i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cs typeface="Arial" pitchFamily="34" charset="0"/>
              </a:rPr>
              <a:t>ciblée</a:t>
            </a:r>
            <a:r>
              <a:rPr lang="en-GB" sz="2000" b="1" i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cs typeface="Arial" pitchFamily="34" charset="0"/>
              </a:rPr>
              <a:t>sur</a:t>
            </a:r>
            <a:r>
              <a:rPr lang="en-GB" sz="2000" b="1" i="1" dirty="0" smtClean="0">
                <a:solidFill>
                  <a:srgbClr val="0070C0"/>
                </a:solidFill>
                <a:cs typeface="Arial" pitchFamily="34" charset="0"/>
              </a:rPr>
              <a:t> les </a:t>
            </a:r>
            <a:r>
              <a:rPr lang="en-GB" sz="2000" b="1" i="1" dirty="0" err="1" smtClean="0">
                <a:solidFill>
                  <a:srgbClr val="0070C0"/>
                </a:solidFill>
                <a:cs typeface="Arial" pitchFamily="34" charset="0"/>
              </a:rPr>
              <a:t>espèces</a:t>
            </a:r>
            <a:r>
              <a:rPr lang="en-GB" sz="2000" b="1" i="1" dirty="0" smtClean="0">
                <a:solidFill>
                  <a:srgbClr val="0070C0"/>
                </a:solidFill>
                <a:cs typeface="Arial" pitchFamily="34" charset="0"/>
              </a:rPr>
              <a:t> non </a:t>
            </a:r>
            <a:r>
              <a:rPr lang="en-GB" sz="2000" b="1" i="1" dirty="0" err="1" smtClean="0">
                <a:solidFill>
                  <a:srgbClr val="0070C0"/>
                </a:solidFill>
                <a:cs typeface="Arial" pitchFamily="34" charset="0"/>
              </a:rPr>
              <a:t>indigènes</a:t>
            </a:r>
            <a:r>
              <a:rPr lang="en-GB" sz="2000" b="1" i="1" dirty="0" smtClean="0">
                <a:solidFill>
                  <a:srgbClr val="0070C0"/>
                </a:solidFill>
                <a:cs typeface="Arial" pitchFamily="34" charset="0"/>
              </a:rPr>
              <a:t> (ENI)</a:t>
            </a:r>
          </a:p>
          <a:p>
            <a:pPr algn="just"/>
            <a:endParaRPr lang="en-GB" sz="2000" dirty="0" smtClean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 pitchFamily="34" charset="0"/>
              </a:rPr>
              <a:t>Objet de programmes de surveillance (ex. DCSMM, D2)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err="1" smtClean="0">
                <a:cs typeface="Arial" pitchFamily="34" charset="0"/>
              </a:rPr>
              <a:t>Détection</a:t>
            </a:r>
            <a:r>
              <a:rPr lang="en-GB" sz="2000" dirty="0" smtClean="0">
                <a:cs typeface="Arial" pitchFamily="34" charset="0"/>
              </a:rPr>
              <a:t> </a:t>
            </a:r>
            <a:r>
              <a:rPr lang="en-GB" sz="2000" dirty="0" err="1" smtClean="0">
                <a:cs typeface="Arial" pitchFamily="34" charset="0"/>
              </a:rPr>
              <a:t>précoce</a:t>
            </a:r>
            <a:endParaRPr lang="en-GB" sz="2000" dirty="0" smtClean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 pitchFamily="34" charset="0"/>
              </a:rPr>
              <a:t>La </a:t>
            </a:r>
            <a:r>
              <a:rPr lang="en-GB" sz="2000" dirty="0" err="1" smtClean="0">
                <a:cs typeface="Arial" pitchFamily="34" charset="0"/>
              </a:rPr>
              <a:t>détection</a:t>
            </a:r>
            <a:r>
              <a:rPr lang="en-GB" sz="2000" dirty="0" smtClean="0">
                <a:cs typeface="Arial" pitchFamily="34" charset="0"/>
              </a:rPr>
              <a:t> des </a:t>
            </a:r>
            <a:r>
              <a:rPr lang="en-GB" sz="2000" dirty="0" err="1" smtClean="0">
                <a:cs typeface="Arial" pitchFamily="34" charset="0"/>
              </a:rPr>
              <a:t>larves</a:t>
            </a:r>
            <a:r>
              <a:rPr lang="en-GB" sz="2000" dirty="0" smtClean="0">
                <a:cs typeface="Arial" pitchFamily="34" charset="0"/>
              </a:rPr>
              <a:t> </a:t>
            </a:r>
            <a:r>
              <a:rPr lang="en-GB" sz="2000" dirty="0" err="1" smtClean="0">
                <a:cs typeface="Arial" pitchFamily="34" charset="0"/>
              </a:rPr>
              <a:t>d’ENI</a:t>
            </a:r>
            <a:r>
              <a:rPr lang="en-GB" sz="2000" dirty="0" smtClean="0">
                <a:cs typeface="Arial" pitchFamily="34" charset="0"/>
              </a:rPr>
              <a:t> </a:t>
            </a:r>
            <a:r>
              <a:rPr lang="en-GB" sz="2000" dirty="0" err="1" smtClean="0">
                <a:cs typeface="Arial" pitchFamily="34" charset="0"/>
              </a:rPr>
              <a:t>permet</a:t>
            </a:r>
            <a:r>
              <a:rPr lang="en-GB" sz="2000" dirty="0" smtClean="0">
                <a:cs typeface="Arial" pitchFamily="34" charset="0"/>
              </a:rPr>
              <a:t> de </a:t>
            </a:r>
            <a:r>
              <a:rPr lang="en-GB" sz="2000" dirty="0" err="1" smtClean="0">
                <a:cs typeface="Arial" pitchFamily="34" charset="0"/>
              </a:rPr>
              <a:t>déterminer</a:t>
            </a:r>
            <a:r>
              <a:rPr lang="en-GB" sz="2000" dirty="0" smtClean="0">
                <a:cs typeface="Arial" pitchFamily="34" charset="0"/>
              </a:rPr>
              <a:t> </a:t>
            </a:r>
            <a:r>
              <a:rPr lang="en-GB" sz="2000" dirty="0" err="1" smtClean="0">
                <a:cs typeface="Arial" pitchFamily="34" charset="0"/>
              </a:rPr>
              <a:t>leur</a:t>
            </a:r>
            <a:r>
              <a:rPr lang="en-GB" sz="2000" dirty="0" smtClean="0">
                <a:cs typeface="Arial" pitchFamily="34" charset="0"/>
              </a:rPr>
              <a:t> </a:t>
            </a:r>
            <a:r>
              <a:rPr lang="en-GB" sz="2000" dirty="0" err="1" smtClean="0">
                <a:cs typeface="Arial" pitchFamily="34" charset="0"/>
              </a:rPr>
              <a:t>capacité</a:t>
            </a:r>
            <a:r>
              <a:rPr lang="en-GB" sz="2000" dirty="0" smtClean="0">
                <a:cs typeface="Arial" pitchFamily="34" charset="0"/>
              </a:rPr>
              <a:t> de reproduction et </a:t>
            </a:r>
            <a:r>
              <a:rPr lang="en-GB" sz="2000" dirty="0" err="1" smtClean="0">
                <a:cs typeface="Arial" pitchFamily="34" charset="0"/>
              </a:rPr>
              <a:t>leur</a:t>
            </a:r>
            <a:r>
              <a:rPr lang="en-GB" sz="2000" dirty="0" smtClean="0">
                <a:cs typeface="Arial" pitchFamily="34" charset="0"/>
              </a:rPr>
              <a:t> </a:t>
            </a:r>
            <a:r>
              <a:rPr lang="en-GB" sz="2000" dirty="0" err="1" smtClean="0">
                <a:cs typeface="Arial" pitchFamily="34" charset="0"/>
              </a:rPr>
              <a:t>potentiel</a:t>
            </a:r>
            <a:r>
              <a:rPr lang="en-GB" sz="2000" dirty="0" smtClean="0">
                <a:cs typeface="Arial" pitchFamily="34" charset="0"/>
              </a:rPr>
              <a:t> de </a:t>
            </a:r>
            <a:r>
              <a:rPr lang="en-GB" sz="2000" dirty="0" err="1" smtClean="0">
                <a:cs typeface="Arial" pitchFamily="34" charset="0"/>
              </a:rPr>
              <a:t>dissémination</a:t>
            </a:r>
            <a:endParaRPr lang="en-GB" sz="2000" dirty="0">
              <a:cs typeface="Arial" pitchFamily="34" charset="0"/>
            </a:endParaRPr>
          </a:p>
        </p:txBody>
      </p:sp>
      <p:sp>
        <p:nvSpPr>
          <p:cNvPr id="1341" name="Rectangle 1340"/>
          <p:cNvSpPr/>
          <p:nvPr/>
        </p:nvSpPr>
        <p:spPr>
          <a:xfrm>
            <a:off x="324834" y="4168449"/>
            <a:ext cx="84943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 pitchFamily="34" charset="0"/>
              </a:rPr>
              <a:t>Focus </a:t>
            </a:r>
            <a:r>
              <a:rPr lang="en-GB" sz="2000" dirty="0" err="1" smtClean="0">
                <a:cs typeface="Arial" pitchFamily="34" charset="0"/>
              </a:rPr>
              <a:t>sur</a:t>
            </a:r>
            <a:r>
              <a:rPr lang="en-GB" sz="2000" dirty="0" smtClean="0">
                <a:cs typeface="Arial" pitchFamily="34" charset="0"/>
              </a:rPr>
              <a:t> les </a:t>
            </a:r>
            <a:r>
              <a:rPr lang="en-GB" sz="2000" dirty="0" err="1" smtClean="0">
                <a:cs typeface="Arial" pitchFamily="34" charset="0"/>
              </a:rPr>
              <a:t>mollusques</a:t>
            </a:r>
            <a:r>
              <a:rPr lang="en-GB" sz="2000" dirty="0" smtClean="0">
                <a:cs typeface="Arial" pitchFamily="34" charset="0"/>
              </a:rPr>
              <a:t> : base de </a:t>
            </a:r>
            <a:r>
              <a:rPr lang="en-GB" sz="2000" dirty="0" err="1" smtClean="0">
                <a:cs typeface="Arial" pitchFamily="34" charset="0"/>
              </a:rPr>
              <a:t>séq</a:t>
            </a:r>
            <a:r>
              <a:rPr lang="en-GB" sz="2000" dirty="0" err="1">
                <a:cs typeface="Arial" pitchFamily="34" charset="0"/>
              </a:rPr>
              <a:t>u</a:t>
            </a:r>
            <a:r>
              <a:rPr lang="en-GB" sz="2000" dirty="0" err="1" smtClean="0">
                <a:cs typeface="Arial" pitchFamily="34" charset="0"/>
              </a:rPr>
              <a:t>ences</a:t>
            </a:r>
            <a:r>
              <a:rPr lang="en-GB" sz="2000" dirty="0" smtClean="0">
                <a:cs typeface="Arial" pitchFamily="34" charset="0"/>
              </a:rPr>
              <a:t> de </a:t>
            </a:r>
            <a:r>
              <a:rPr lang="en-GB" sz="2000" dirty="0" err="1" smtClean="0">
                <a:cs typeface="Arial" pitchFamily="34" charset="0"/>
              </a:rPr>
              <a:t>référence</a:t>
            </a:r>
            <a:r>
              <a:rPr lang="en-GB" sz="2000" dirty="0" smtClean="0">
                <a:cs typeface="Arial" pitchFamily="34" charset="0"/>
              </a:rPr>
              <a:t> </a:t>
            </a:r>
            <a:r>
              <a:rPr lang="en-GB" sz="2000" dirty="0" err="1" smtClean="0">
                <a:cs typeface="Arial" pitchFamily="34" charset="0"/>
              </a:rPr>
              <a:t>dédiée</a:t>
            </a:r>
            <a:r>
              <a:rPr lang="en-GB" sz="2000" dirty="0" smtClean="0">
                <a:cs typeface="Arial" pitchFamily="34" charset="0"/>
              </a:rPr>
              <a:t> (ENI </a:t>
            </a:r>
            <a:r>
              <a:rPr lang="en-GB" sz="2000" dirty="0" err="1" smtClean="0">
                <a:cs typeface="Arial" pitchFamily="34" charset="0"/>
              </a:rPr>
              <a:t>connues</a:t>
            </a:r>
            <a:r>
              <a:rPr lang="en-GB" sz="2000" dirty="0" smtClean="0">
                <a:cs typeface="Arial" pitchFamily="34" charset="0"/>
              </a:rPr>
              <a:t>, ENI </a:t>
            </a:r>
            <a:r>
              <a:rPr lang="en-GB" sz="2000" dirty="0" err="1" smtClean="0">
                <a:cs typeface="Arial" pitchFamily="34" charset="0"/>
              </a:rPr>
              <a:t>potentielles</a:t>
            </a:r>
            <a:r>
              <a:rPr lang="en-GB" sz="2000" dirty="0" smtClean="0">
                <a:cs typeface="Arial" pitchFamily="34" charset="0"/>
              </a:rPr>
              <a:t>, </a:t>
            </a:r>
            <a:r>
              <a:rPr lang="en-GB" sz="2000" dirty="0" err="1" smtClean="0">
                <a:cs typeface="Arial" pitchFamily="34" charset="0"/>
              </a:rPr>
              <a:t>espèces</a:t>
            </a:r>
            <a:r>
              <a:rPr lang="en-GB" sz="2000" dirty="0" smtClean="0">
                <a:cs typeface="Arial" pitchFamily="34" charset="0"/>
              </a:rPr>
              <a:t> natives)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err="1" smtClean="0">
                <a:cs typeface="Arial" pitchFamily="34" charset="0"/>
              </a:rPr>
              <a:t>Comparaison</a:t>
            </a:r>
            <a:r>
              <a:rPr lang="en-GB" sz="2000" dirty="0" smtClean="0">
                <a:cs typeface="Arial" pitchFamily="34" charset="0"/>
              </a:rPr>
              <a:t> des </a:t>
            </a:r>
            <a:r>
              <a:rPr lang="en-GB" sz="2000" dirty="0" err="1" smtClean="0">
                <a:cs typeface="Arial" pitchFamily="34" charset="0"/>
              </a:rPr>
              <a:t>données</a:t>
            </a:r>
            <a:r>
              <a:rPr lang="en-GB" sz="2000" dirty="0" smtClean="0">
                <a:cs typeface="Arial" pitchFamily="34" charset="0"/>
              </a:rPr>
              <a:t> </a:t>
            </a:r>
            <a:r>
              <a:rPr lang="en-GB" sz="2000" dirty="0" err="1" smtClean="0">
                <a:cs typeface="Arial" pitchFamily="34" charset="0"/>
              </a:rPr>
              <a:t>métabarcoding</a:t>
            </a:r>
            <a:r>
              <a:rPr lang="en-GB" sz="2000" dirty="0" smtClean="0">
                <a:cs typeface="Arial" pitchFamily="34" charset="0"/>
              </a:rPr>
              <a:t> avec </a:t>
            </a:r>
            <a:r>
              <a:rPr lang="en-GB" sz="2000" dirty="0" err="1" smtClean="0">
                <a:cs typeface="Arial" pitchFamily="34" charset="0"/>
              </a:rPr>
              <a:t>données</a:t>
            </a:r>
            <a:r>
              <a:rPr lang="en-GB" sz="2000" dirty="0" smtClean="0">
                <a:cs typeface="Arial" pitchFamily="34" charset="0"/>
              </a:rPr>
              <a:t> </a:t>
            </a:r>
            <a:r>
              <a:rPr lang="en-GB" sz="2000" dirty="0" err="1" smtClean="0">
                <a:cs typeface="Arial" pitchFamily="34" charset="0"/>
              </a:rPr>
              <a:t>morphologiques</a:t>
            </a:r>
            <a:r>
              <a:rPr lang="en-GB" sz="2000" dirty="0" smtClean="0">
                <a:cs typeface="Arial" pitchFamily="34" charset="0"/>
              </a:rPr>
              <a:t> </a:t>
            </a:r>
            <a:r>
              <a:rPr lang="en-GB" sz="2000" dirty="0" err="1" smtClean="0">
                <a:cs typeface="Arial" pitchFamily="34" charset="0"/>
              </a:rPr>
              <a:t>ou</a:t>
            </a:r>
            <a:r>
              <a:rPr lang="en-GB" sz="2000" dirty="0" smtClean="0">
                <a:cs typeface="Arial" pitchFamily="34" charset="0"/>
              </a:rPr>
              <a:t> barcode </a:t>
            </a:r>
            <a:r>
              <a:rPr lang="en-GB" sz="2000" dirty="0" err="1" smtClean="0">
                <a:cs typeface="Arial" pitchFamily="34" charset="0"/>
              </a:rPr>
              <a:t>individuel</a:t>
            </a:r>
            <a:endParaRPr lang="en-GB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25743"/>
          </a:xfrm>
          <a:prstGeom prst="rect">
            <a:avLst/>
          </a:prstGeom>
          <a:solidFill>
            <a:srgbClr val="0C4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/>
              <a:t>Exemple 3 : diversité du </a:t>
            </a:r>
            <a:r>
              <a:rPr lang="fr-FR" sz="2400" b="1" dirty="0" err="1" smtClean="0"/>
              <a:t>méroplancton</a:t>
            </a:r>
            <a:r>
              <a:rPr lang="fr-FR" sz="2400" b="1" dirty="0" smtClean="0"/>
              <a:t> - </a:t>
            </a:r>
            <a:r>
              <a:rPr lang="fr-FR" sz="2400" b="1" dirty="0" err="1" smtClean="0"/>
              <a:t>Métabarcoding</a:t>
            </a:r>
            <a:endParaRPr lang="fr-FR" sz="2400" b="1" i="1" dirty="0"/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/>
          <a:srcRect l="10896" t="12503" r="10896" b="12503"/>
          <a:stretch>
            <a:fillRect/>
          </a:stretch>
        </p:blipFill>
        <p:spPr bwMode="auto">
          <a:xfrm rot="5400000">
            <a:off x="1014267" y="1323589"/>
            <a:ext cx="1789453" cy="146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860" y="708501"/>
            <a:ext cx="4728118" cy="54467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1731" y="708501"/>
            <a:ext cx="26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0070C0"/>
                </a:solidFill>
              </a:rPr>
              <a:t>Crepidula</a:t>
            </a:r>
            <a:r>
              <a:rPr lang="fr-FR" i="1" dirty="0" smtClean="0">
                <a:solidFill>
                  <a:srgbClr val="0070C0"/>
                </a:solidFill>
              </a:rPr>
              <a:t> </a:t>
            </a:r>
            <a:r>
              <a:rPr lang="fr-FR" i="1" dirty="0" err="1" smtClean="0">
                <a:solidFill>
                  <a:srgbClr val="0070C0"/>
                </a:solidFill>
              </a:rPr>
              <a:t>fornicata</a:t>
            </a:r>
            <a:r>
              <a:rPr lang="fr-FR" i="1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(2012)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1875" y="3431891"/>
            <a:ext cx="3980985" cy="23083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Détection des larves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Période de présence identique avec les 2 marqueurs et les comptages de larves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Pas de corrélation entre les abondances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3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25743"/>
          </a:xfrm>
          <a:prstGeom prst="rect">
            <a:avLst/>
          </a:prstGeom>
          <a:solidFill>
            <a:srgbClr val="0C4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/>
              <a:t>Exemple 3 : diversité du </a:t>
            </a:r>
            <a:r>
              <a:rPr lang="fr-FR" sz="2400" b="1" dirty="0" err="1" smtClean="0"/>
              <a:t>méroplancton</a:t>
            </a:r>
            <a:r>
              <a:rPr lang="fr-FR" sz="2400" b="1" dirty="0" smtClean="0"/>
              <a:t> - </a:t>
            </a:r>
            <a:r>
              <a:rPr lang="fr-FR" sz="2400" b="1" dirty="0" err="1" smtClean="0"/>
              <a:t>Métabarcoding</a:t>
            </a:r>
            <a:endParaRPr lang="fr-FR" sz="2400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551009" y="708501"/>
            <a:ext cx="312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Ruditapes</a:t>
            </a:r>
            <a:r>
              <a:rPr lang="fr-FR" i="1" dirty="0" smtClean="0"/>
              <a:t> </a:t>
            </a:r>
            <a:r>
              <a:rPr lang="fr-FR" i="1" dirty="0" err="1" smtClean="0"/>
              <a:t>philippinarum</a:t>
            </a:r>
            <a:r>
              <a:rPr lang="fr-FR" i="1" dirty="0" smtClean="0"/>
              <a:t> </a:t>
            </a:r>
            <a:r>
              <a:rPr lang="fr-FR" dirty="0" smtClean="0"/>
              <a:t>(2012)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1158" y="2888166"/>
            <a:ext cx="3980985" cy="313932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Confirmation de sa présence (COI)</a:t>
            </a:r>
          </a:p>
          <a:p>
            <a:r>
              <a:rPr lang="fr-FR" dirty="0" smtClean="0"/>
              <a:t>     </a:t>
            </a:r>
            <a:r>
              <a:rPr lang="fr-FR" sz="1400" dirty="0" smtClean="0"/>
              <a:t>[Absente de l’inventaire de la faune de Roscoff]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Très abondante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Période de présence identique avec les 2 marqueurs et les comptages de larves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Pas de corrélation entre les abondances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047768" y="1201000"/>
            <a:ext cx="1773490" cy="1251655"/>
            <a:chOff x="1047768" y="1201000"/>
            <a:chExt cx="1773490" cy="125165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86" t="74594"/>
            <a:stretch/>
          </p:blipFill>
          <p:spPr>
            <a:xfrm>
              <a:off x="1047768" y="1201000"/>
              <a:ext cx="1773490" cy="125165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95854" y="2298767"/>
              <a:ext cx="1725404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" dirty="0" smtClean="0">
                  <a:latin typeface="Kalinga" panose="020B0502040204020203" pitchFamily="34" charset="0"/>
                  <a:cs typeface="Kalinga" panose="020B0502040204020203" pitchFamily="34" charset="0"/>
                </a:rPr>
                <a:t>https</a:t>
              </a:r>
              <a:r>
                <a:rPr lang="fr-FR" sz="400" dirty="0">
                  <a:latin typeface="Kalinga" panose="020B0502040204020203" pitchFamily="34" charset="0"/>
                  <a:cs typeface="Kalinga" panose="020B0502040204020203" pitchFamily="34" charset="0"/>
                </a:rPr>
                <a:t>://commons.wikimedia.org/w/index.php?curid=1382703</a:t>
              </a: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832" y="708501"/>
            <a:ext cx="3029651" cy="53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25743"/>
          </a:xfrm>
          <a:prstGeom prst="rect">
            <a:avLst/>
          </a:prstGeom>
          <a:solidFill>
            <a:srgbClr val="0C4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/>
              <a:t>Exemple 3 : diversité du </a:t>
            </a:r>
            <a:r>
              <a:rPr lang="fr-FR" sz="2400" b="1" dirty="0" err="1" smtClean="0"/>
              <a:t>méroplancton</a:t>
            </a:r>
            <a:r>
              <a:rPr lang="fr-FR" sz="2400" b="1" dirty="0" smtClean="0"/>
              <a:t> - </a:t>
            </a:r>
            <a:r>
              <a:rPr lang="fr-FR" sz="2400" b="1" dirty="0" err="1" smtClean="0"/>
              <a:t>Métabarcoding</a:t>
            </a:r>
            <a:endParaRPr lang="fr-FR" sz="2400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1731" y="708501"/>
            <a:ext cx="302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0070C0"/>
                </a:solidFill>
              </a:rPr>
              <a:t>Crassostrea</a:t>
            </a:r>
            <a:r>
              <a:rPr lang="fr-FR" i="1" dirty="0" smtClean="0">
                <a:solidFill>
                  <a:srgbClr val="0070C0"/>
                </a:solidFill>
              </a:rPr>
              <a:t> gigas </a:t>
            </a:r>
            <a:r>
              <a:rPr lang="fr-FR" dirty="0" smtClean="0">
                <a:solidFill>
                  <a:srgbClr val="0070C0"/>
                </a:solidFill>
              </a:rPr>
              <a:t>(2012-2013)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7631" y="3431890"/>
            <a:ext cx="3980985" cy="25853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Très peu de </a:t>
            </a:r>
            <a:r>
              <a:rPr lang="fr-FR" dirty="0" err="1" smtClean="0"/>
              <a:t>reads</a:t>
            </a:r>
            <a:r>
              <a:rPr lang="fr-FR" dirty="0" smtClean="0"/>
              <a:t> (séquences) associés à </a:t>
            </a:r>
            <a:r>
              <a:rPr lang="fr-FR" i="1" dirty="0" smtClean="0"/>
              <a:t>C. gigas </a:t>
            </a:r>
            <a:r>
              <a:rPr lang="fr-FR" dirty="0" smtClean="0"/>
              <a:t>ou </a:t>
            </a:r>
            <a:r>
              <a:rPr lang="fr-FR" i="1" dirty="0" err="1" smtClean="0"/>
              <a:t>Crassostrea</a:t>
            </a:r>
            <a:r>
              <a:rPr lang="fr-FR" i="1" dirty="0" smtClean="0"/>
              <a:t> </a:t>
            </a:r>
            <a:r>
              <a:rPr lang="fr-FR" dirty="0" err="1" smtClean="0"/>
              <a:t>spp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Seulement détectée avec 18S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Faible succès de reproduction des populations d’élevage en baie de Morlaix (température ?)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060338"/>
            <a:ext cx="4453941" cy="49568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987" y="1260591"/>
            <a:ext cx="2246681" cy="17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5908" y="1145043"/>
            <a:ext cx="82121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70C0"/>
                </a:solidFill>
              </a:rPr>
              <a:t>Intérêt de suivis du </a:t>
            </a:r>
            <a:r>
              <a:rPr lang="fr-FR" sz="2000" dirty="0" err="1" smtClean="0">
                <a:solidFill>
                  <a:srgbClr val="0070C0"/>
                </a:solidFill>
              </a:rPr>
              <a:t>méroplancton</a:t>
            </a:r>
            <a:r>
              <a:rPr lang="fr-FR" sz="2000" dirty="0" smtClean="0">
                <a:solidFill>
                  <a:srgbClr val="0070C0"/>
                </a:solidFill>
              </a:rPr>
              <a:t> en milieu côtier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Contribution du </a:t>
            </a:r>
            <a:r>
              <a:rPr lang="fr-FR" sz="2000" dirty="0" err="1" smtClean="0"/>
              <a:t>méroplancton</a:t>
            </a:r>
            <a:r>
              <a:rPr lang="fr-FR" sz="2000" dirty="0" smtClean="0"/>
              <a:t> à la diversité du zooplancton, ratio </a:t>
            </a:r>
            <a:r>
              <a:rPr lang="fr-FR" sz="2000" dirty="0"/>
              <a:t>holoplancton-</a:t>
            </a:r>
            <a:r>
              <a:rPr lang="fr-FR" sz="2000" dirty="0" err="1"/>
              <a:t>méroplancton</a:t>
            </a: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changements de phénologie d’espèces benthiques dans le contexte du changement climatique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Détection d’espèces non indigènes, estimation de leur potentiel reproducteur, de leur rôle dans le plancton (invasion dans le plancton?) </a:t>
            </a:r>
          </a:p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70C0"/>
                </a:solidFill>
              </a:rPr>
              <a:t>Des approches classiques à la « génomique » (</a:t>
            </a:r>
            <a:r>
              <a:rPr lang="fr-FR" sz="2000" dirty="0" err="1" smtClean="0">
                <a:solidFill>
                  <a:srgbClr val="0070C0"/>
                </a:solidFill>
              </a:rPr>
              <a:t>metabarcoding</a:t>
            </a:r>
            <a:r>
              <a:rPr lang="fr-FR" sz="2000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70C0"/>
                </a:solidFill>
              </a:rPr>
              <a:t>Pérennisation de tels suivis ? 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Mise en place d’un observatoire génomique de la biodiversité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25743"/>
          </a:xfrm>
          <a:prstGeom prst="rect">
            <a:avLst/>
          </a:prstGeom>
          <a:solidFill>
            <a:srgbClr val="0C4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/>
              <a:t>Et maintenant… ?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317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95" y="120929"/>
            <a:ext cx="6441297" cy="67370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05414" y="323385"/>
            <a:ext cx="1454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dirty="0" smtClean="0">
                <a:solidFill>
                  <a:srgbClr val="C00000"/>
                </a:solidFill>
              </a:rPr>
              <a:t>Merci…</a:t>
            </a:r>
            <a:endParaRPr lang="fr-FR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1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25743"/>
          </a:xfrm>
          <a:prstGeom prst="rect">
            <a:avLst/>
          </a:prstGeom>
          <a:solidFill>
            <a:srgbClr val="0C4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/>
              <a:t>Origine et contexte</a:t>
            </a:r>
            <a:endParaRPr lang="fr-FR" sz="2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11511" y="734064"/>
            <a:ext cx="63510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Initié en février 2005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Contexte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Dynamique des populations de </a:t>
            </a:r>
            <a:r>
              <a:rPr lang="fr-FR" sz="2000" i="1" dirty="0" err="1" smtClean="0"/>
              <a:t>Crepidula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fornicata</a:t>
            </a:r>
            <a:endParaRPr lang="fr-FR" sz="20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Espèce</a:t>
            </a:r>
            <a:r>
              <a:rPr lang="en-US" sz="2000" dirty="0"/>
              <a:t> non-</a:t>
            </a:r>
            <a:r>
              <a:rPr lang="en-US" sz="2000" dirty="0" err="1"/>
              <a:t>indigène</a:t>
            </a:r>
            <a:r>
              <a:rPr lang="en-US" sz="2000" dirty="0"/>
              <a:t>, </a:t>
            </a:r>
            <a:r>
              <a:rPr lang="en-US" sz="2000" dirty="0" err="1"/>
              <a:t>introduite</a:t>
            </a:r>
            <a:r>
              <a:rPr lang="en-US" sz="2000" dirty="0"/>
              <a:t> </a:t>
            </a:r>
            <a:r>
              <a:rPr lang="en-US" sz="2000" dirty="0" smtClean="0"/>
              <a:t>en Europe à </a:t>
            </a:r>
            <a:r>
              <a:rPr lang="en-US" sz="2000" dirty="0"/>
              <a:t>la fin du 19e </a:t>
            </a:r>
            <a:r>
              <a:rPr lang="en-US" sz="2000" dirty="0" smtClean="0"/>
              <a:t>siècle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Objectifs</a:t>
            </a: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Estimation de l’abondance larvaire et de ses variations saisonnières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Place </a:t>
            </a:r>
            <a:r>
              <a:rPr lang="fr-FR" sz="2000" dirty="0"/>
              <a:t>des larves de cette espèce dans le plancton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Etendue </a:t>
            </a:r>
            <a:r>
              <a:rPr lang="fr-FR" sz="2000" dirty="0"/>
              <a:t>de la période de présence larvaire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Variations </a:t>
            </a:r>
            <a:r>
              <a:rPr lang="fr-FR" sz="2000" dirty="0"/>
              <a:t>interannuelles de la phénologie de la reproduction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Image 6" descr="Crepidule_copFontana_p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9589" y="734064"/>
            <a:ext cx="2854411" cy="190294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84" y="3717188"/>
            <a:ext cx="2301143" cy="172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D:\Partage\Travail\Sauvegardé\images\Larves crépidules\Photos Régis\LarvesCrepidu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01" y="5128054"/>
            <a:ext cx="1742946" cy="158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64" y="5116763"/>
            <a:ext cx="1776345" cy="15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174917" y="901745"/>
            <a:ext cx="4794165" cy="4544613"/>
            <a:chOff x="4492710" y="1371301"/>
            <a:chExt cx="4794165" cy="4544613"/>
          </a:xfrm>
        </p:grpSpPr>
        <p:grpSp>
          <p:nvGrpSpPr>
            <p:cNvPr id="5" name="Groupe 4"/>
            <p:cNvGrpSpPr/>
            <p:nvPr/>
          </p:nvGrpSpPr>
          <p:grpSpPr>
            <a:xfrm>
              <a:off x="5858302" y="4716150"/>
              <a:ext cx="2514600" cy="1199764"/>
              <a:chOff x="3619500" y="4114800"/>
              <a:chExt cx="2514600" cy="1202204"/>
            </a:xfrm>
          </p:grpSpPr>
          <p:sp>
            <p:nvSpPr>
              <p:cNvPr id="95" name="Rectangle 174"/>
              <p:cNvSpPr>
                <a:spLocks noChangeArrowheads="1"/>
              </p:cNvSpPr>
              <p:nvPr/>
            </p:nvSpPr>
            <p:spPr bwMode="auto">
              <a:xfrm>
                <a:off x="3810000" y="4114800"/>
                <a:ext cx="2093464" cy="1202204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2000" dirty="0">
                  <a:latin typeface="Calibri"/>
                  <a:cs typeface="Calibri"/>
                </a:endParaRPr>
              </a:p>
            </p:txBody>
          </p:sp>
          <p:sp>
            <p:nvSpPr>
              <p:cNvPr id="96" name="Text Box 175"/>
              <p:cNvSpPr txBox="1">
                <a:spLocks noChangeArrowheads="1"/>
              </p:cNvSpPr>
              <p:nvPr/>
            </p:nvSpPr>
            <p:spPr bwMode="auto">
              <a:xfrm>
                <a:off x="3619500" y="4145272"/>
                <a:ext cx="2514600" cy="11717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3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2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	</a:t>
                </a:r>
                <a:r>
                  <a:rPr lang="fr-FR" sz="1200" dirty="0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	SY </a:t>
                </a:r>
                <a:r>
                  <a:rPr lang="fr-FR" sz="12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(Sylt)</a:t>
                </a:r>
                <a:r>
                  <a:rPr lang="ar-SA" sz="12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‏</a:t>
                </a:r>
                <a:endParaRPr lang="fr-FR" sz="1200" dirty="0">
                  <a:solidFill>
                    <a:srgbClr val="000000"/>
                  </a:solidFill>
                  <a:latin typeface="Calibri"/>
                  <a:ea typeface="Times New Roman" charset="0"/>
                  <a:cs typeface="Calibri"/>
                </a:endParaRPr>
              </a:p>
              <a:p>
                <a:pPr defTabSz="449263">
                  <a:spcBef>
                    <a:spcPts val="3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200" dirty="0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  	UK </a:t>
                </a:r>
                <a:r>
                  <a:rPr lang="fr-FR" sz="12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(</a:t>
                </a:r>
                <a:r>
                  <a:rPr lang="fr-FR" sz="1200" dirty="0" err="1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Blackwater</a:t>
                </a:r>
                <a:r>
                  <a:rPr lang="fr-FR" sz="12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 river)</a:t>
                </a:r>
                <a:r>
                  <a:rPr lang="ar-SA" sz="12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‏</a:t>
                </a:r>
                <a:endParaRPr lang="fr-FR" sz="1200" dirty="0">
                  <a:solidFill>
                    <a:srgbClr val="000000"/>
                  </a:solidFill>
                  <a:latin typeface="Calibri"/>
                  <a:ea typeface="Times New Roman" charset="0"/>
                  <a:cs typeface="Calibri"/>
                </a:endParaRPr>
              </a:p>
              <a:p>
                <a:pPr defTabSz="449263">
                  <a:spcBef>
                    <a:spcPts val="3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200" dirty="0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		</a:t>
                </a:r>
                <a:r>
                  <a:rPr lang="fr-FR" sz="1200" dirty="0" err="1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BdM</a:t>
                </a:r>
                <a:r>
                  <a:rPr lang="fr-FR" sz="1200" dirty="0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 (Baie du Mt St Michel)</a:t>
                </a:r>
                <a:r>
                  <a:rPr lang="ar-SA" sz="1200" dirty="0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‏</a:t>
                </a:r>
                <a:endParaRPr lang="fr-FR" sz="1200" dirty="0">
                  <a:solidFill>
                    <a:srgbClr val="000000"/>
                  </a:solidFill>
                  <a:latin typeface="Calibri"/>
                  <a:ea typeface="Times New Roman" charset="0"/>
                  <a:cs typeface="Calibri"/>
                </a:endParaRPr>
              </a:p>
              <a:p>
                <a:pPr lvl="1" defTabSz="449263">
                  <a:spcBef>
                    <a:spcPts val="3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200" dirty="0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MX </a:t>
                </a:r>
                <a:r>
                  <a:rPr lang="fr-FR" sz="12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(</a:t>
                </a:r>
                <a:r>
                  <a:rPr lang="fr-FR" sz="1200" dirty="0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Baie de </a:t>
                </a:r>
                <a:r>
                  <a:rPr lang="fr-FR" sz="12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Morlaix)</a:t>
                </a:r>
                <a:r>
                  <a:rPr lang="ar-SA" sz="12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‏</a:t>
                </a:r>
                <a:endParaRPr lang="fr-FR" sz="1200" dirty="0">
                  <a:solidFill>
                    <a:srgbClr val="000000"/>
                  </a:solidFill>
                  <a:latin typeface="Calibri"/>
                  <a:ea typeface="Times New Roman" charset="0"/>
                  <a:cs typeface="Calibri"/>
                </a:endParaRPr>
              </a:p>
              <a:p>
                <a:pPr lvl="1" defTabSz="449263">
                  <a:spcBef>
                    <a:spcPts val="3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200" dirty="0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BR (Rade de Brest</a:t>
                </a:r>
                <a:r>
                  <a:rPr lang="fr-FR" sz="12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)</a:t>
                </a:r>
                <a:r>
                  <a:rPr lang="ar-SA" sz="12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‏</a:t>
                </a:r>
                <a:endParaRPr lang="fr-FR" sz="1200" dirty="0">
                  <a:solidFill>
                    <a:srgbClr val="000000"/>
                  </a:solidFill>
                  <a:latin typeface="Calibri"/>
                  <a:ea typeface="Times New Roman" charset="0"/>
                  <a:cs typeface="Calibri"/>
                </a:endParaRPr>
              </a:p>
            </p:txBody>
          </p:sp>
          <p:sp>
            <p:nvSpPr>
              <p:cNvPr id="97" name="Oval 176"/>
              <p:cNvSpPr>
                <a:spLocks noChangeArrowheads="1"/>
              </p:cNvSpPr>
              <p:nvPr/>
            </p:nvSpPr>
            <p:spPr bwMode="auto">
              <a:xfrm>
                <a:off x="3962401" y="4247317"/>
                <a:ext cx="96838" cy="104775"/>
              </a:xfrm>
              <a:prstGeom prst="ellipse">
                <a:avLst/>
              </a:prstGeom>
              <a:solidFill>
                <a:srgbClr val="0000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>
                  <a:latin typeface="Calibri"/>
                  <a:cs typeface="Calibri"/>
                </a:endParaRPr>
              </a:p>
            </p:txBody>
          </p:sp>
          <p:sp>
            <p:nvSpPr>
              <p:cNvPr id="98" name="Oval 177"/>
              <p:cNvSpPr>
                <a:spLocks noChangeArrowheads="1"/>
              </p:cNvSpPr>
              <p:nvPr/>
            </p:nvSpPr>
            <p:spPr bwMode="auto">
              <a:xfrm>
                <a:off x="3962401" y="4432735"/>
                <a:ext cx="98425" cy="106362"/>
              </a:xfrm>
              <a:prstGeom prst="ellipse">
                <a:avLst/>
              </a:prstGeom>
              <a:solidFill>
                <a:srgbClr val="99CC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>
                  <a:latin typeface="Calibri"/>
                  <a:cs typeface="Calibri"/>
                </a:endParaRPr>
              </a:p>
            </p:txBody>
          </p:sp>
          <p:sp>
            <p:nvSpPr>
              <p:cNvPr id="99" name="Oval 178"/>
              <p:cNvSpPr>
                <a:spLocks noChangeArrowheads="1"/>
              </p:cNvSpPr>
              <p:nvPr/>
            </p:nvSpPr>
            <p:spPr bwMode="auto">
              <a:xfrm>
                <a:off x="3962401" y="4666681"/>
                <a:ext cx="96838" cy="106363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>
                  <a:latin typeface="Calibri"/>
                  <a:cs typeface="Calibri"/>
                </a:endParaRPr>
              </a:p>
            </p:txBody>
          </p:sp>
          <p:sp>
            <p:nvSpPr>
              <p:cNvPr id="100" name="Oval 179"/>
              <p:cNvSpPr>
                <a:spLocks noChangeArrowheads="1"/>
              </p:cNvSpPr>
              <p:nvPr/>
            </p:nvSpPr>
            <p:spPr bwMode="auto">
              <a:xfrm>
                <a:off x="3962401" y="4913028"/>
                <a:ext cx="96838" cy="104775"/>
              </a:xfrm>
              <a:prstGeom prst="ellipse">
                <a:avLst/>
              </a:prstGeom>
              <a:solidFill>
                <a:srgbClr val="FF993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>
                  <a:latin typeface="Calibri"/>
                  <a:cs typeface="Calibri"/>
                </a:endParaRPr>
              </a:p>
            </p:txBody>
          </p:sp>
          <p:sp>
            <p:nvSpPr>
              <p:cNvPr id="101" name="Oval 180"/>
              <p:cNvSpPr>
                <a:spLocks noChangeArrowheads="1"/>
              </p:cNvSpPr>
              <p:nvPr/>
            </p:nvSpPr>
            <p:spPr bwMode="auto">
              <a:xfrm>
                <a:off x="3962401" y="5113428"/>
                <a:ext cx="96838" cy="107950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>
                  <a:latin typeface="Calibri"/>
                  <a:cs typeface="Calibri"/>
                </a:endParaRP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4492710" y="1371301"/>
              <a:ext cx="4794165" cy="3345605"/>
              <a:chOff x="65867" y="692995"/>
              <a:chExt cx="4794165" cy="3345605"/>
            </a:xfrm>
          </p:grpSpPr>
          <p:sp>
            <p:nvSpPr>
              <p:cNvPr id="7" name="Line 66"/>
              <p:cNvSpPr>
                <a:spLocks noChangeShapeType="1"/>
              </p:cNvSpPr>
              <p:nvPr/>
            </p:nvSpPr>
            <p:spPr bwMode="auto">
              <a:xfrm>
                <a:off x="683220" y="3503940"/>
                <a:ext cx="3853482" cy="134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8" name="Line 67"/>
              <p:cNvSpPr>
                <a:spLocks noChangeShapeType="1"/>
              </p:cNvSpPr>
              <p:nvPr/>
            </p:nvSpPr>
            <p:spPr bwMode="auto">
              <a:xfrm flipV="1">
                <a:off x="683220" y="3497203"/>
                <a:ext cx="1360" cy="525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9" name="Line 68"/>
              <p:cNvSpPr>
                <a:spLocks noChangeShapeType="1"/>
              </p:cNvSpPr>
              <p:nvPr/>
            </p:nvSpPr>
            <p:spPr bwMode="auto">
              <a:xfrm flipV="1">
                <a:off x="1164565" y="3497203"/>
                <a:ext cx="1360" cy="525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10" name="Line 69"/>
              <p:cNvSpPr>
                <a:spLocks noChangeShapeType="1"/>
              </p:cNvSpPr>
              <p:nvPr/>
            </p:nvSpPr>
            <p:spPr bwMode="auto">
              <a:xfrm flipV="1">
                <a:off x="1645911" y="3497203"/>
                <a:ext cx="1360" cy="525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11" name="Line 70"/>
              <p:cNvSpPr>
                <a:spLocks noChangeShapeType="1"/>
              </p:cNvSpPr>
              <p:nvPr/>
            </p:nvSpPr>
            <p:spPr bwMode="auto">
              <a:xfrm flipV="1">
                <a:off x="2128616" y="3497203"/>
                <a:ext cx="1359" cy="525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12" name="Line 71"/>
              <p:cNvSpPr>
                <a:spLocks noChangeShapeType="1"/>
              </p:cNvSpPr>
              <p:nvPr/>
            </p:nvSpPr>
            <p:spPr bwMode="auto">
              <a:xfrm flipV="1">
                <a:off x="2609961" y="3497203"/>
                <a:ext cx="1359" cy="525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13" name="Line 72"/>
              <p:cNvSpPr>
                <a:spLocks noChangeShapeType="1"/>
              </p:cNvSpPr>
              <p:nvPr/>
            </p:nvSpPr>
            <p:spPr bwMode="auto">
              <a:xfrm flipV="1">
                <a:off x="3091307" y="3497203"/>
                <a:ext cx="1359" cy="525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14" name="Line 73"/>
              <p:cNvSpPr>
                <a:spLocks noChangeShapeType="1"/>
              </p:cNvSpPr>
              <p:nvPr/>
            </p:nvSpPr>
            <p:spPr bwMode="auto">
              <a:xfrm flipV="1">
                <a:off x="3572652" y="3497203"/>
                <a:ext cx="1359" cy="525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15" name="Line 74"/>
              <p:cNvSpPr>
                <a:spLocks noChangeShapeType="1"/>
              </p:cNvSpPr>
              <p:nvPr/>
            </p:nvSpPr>
            <p:spPr bwMode="auto">
              <a:xfrm flipV="1">
                <a:off x="4055357" y="3497203"/>
                <a:ext cx="1360" cy="525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16" name="Line 75"/>
              <p:cNvSpPr>
                <a:spLocks noChangeShapeType="1"/>
              </p:cNvSpPr>
              <p:nvPr/>
            </p:nvSpPr>
            <p:spPr bwMode="auto">
              <a:xfrm flipV="1">
                <a:off x="4536702" y="3497203"/>
                <a:ext cx="1360" cy="525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17" name="Rectangle 76"/>
              <p:cNvSpPr>
                <a:spLocks noChangeArrowheads="1"/>
              </p:cNvSpPr>
              <p:nvPr/>
            </p:nvSpPr>
            <p:spPr bwMode="auto">
              <a:xfrm>
                <a:off x="634270" y="3547061"/>
                <a:ext cx="115416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-4</a:t>
                </a:r>
              </a:p>
            </p:txBody>
          </p:sp>
          <p:sp>
            <p:nvSpPr>
              <p:cNvPr id="18" name="Rectangle 77"/>
              <p:cNvSpPr>
                <a:spLocks noChangeArrowheads="1"/>
              </p:cNvSpPr>
              <p:nvPr/>
            </p:nvSpPr>
            <p:spPr bwMode="auto">
              <a:xfrm>
                <a:off x="1115615" y="3547061"/>
                <a:ext cx="115416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-2</a:t>
                </a:r>
              </a:p>
            </p:txBody>
          </p:sp>
          <p:sp>
            <p:nvSpPr>
              <p:cNvPr id="19" name="Rectangle 78"/>
              <p:cNvSpPr>
                <a:spLocks noChangeArrowheads="1"/>
              </p:cNvSpPr>
              <p:nvPr/>
            </p:nvSpPr>
            <p:spPr bwMode="auto">
              <a:xfrm>
                <a:off x="1615996" y="3547061"/>
                <a:ext cx="72136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0</a:t>
                </a:r>
              </a:p>
            </p:txBody>
          </p:sp>
          <p:sp>
            <p:nvSpPr>
              <p:cNvPr id="20" name="Rectangle 79"/>
              <p:cNvSpPr>
                <a:spLocks noChangeArrowheads="1"/>
              </p:cNvSpPr>
              <p:nvPr/>
            </p:nvSpPr>
            <p:spPr bwMode="auto">
              <a:xfrm>
                <a:off x="2098702" y="3547061"/>
                <a:ext cx="72136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2</a:t>
                </a:r>
              </a:p>
            </p:txBody>
          </p:sp>
          <p:sp>
            <p:nvSpPr>
              <p:cNvPr id="21" name="Rectangle 80"/>
              <p:cNvSpPr>
                <a:spLocks noChangeArrowheads="1"/>
              </p:cNvSpPr>
              <p:nvPr/>
            </p:nvSpPr>
            <p:spPr bwMode="auto">
              <a:xfrm>
                <a:off x="2580047" y="3547061"/>
                <a:ext cx="72136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4</a:t>
                </a:r>
              </a:p>
            </p:txBody>
          </p:sp>
          <p:sp>
            <p:nvSpPr>
              <p:cNvPr id="22" name="Rectangle 81"/>
              <p:cNvSpPr>
                <a:spLocks noChangeArrowheads="1"/>
              </p:cNvSpPr>
              <p:nvPr/>
            </p:nvSpPr>
            <p:spPr bwMode="auto">
              <a:xfrm>
                <a:off x="3061393" y="3547061"/>
                <a:ext cx="72136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6</a:t>
                </a:r>
              </a:p>
            </p:txBody>
          </p:sp>
          <p:sp>
            <p:nvSpPr>
              <p:cNvPr id="23" name="Rectangle 82"/>
              <p:cNvSpPr>
                <a:spLocks noChangeArrowheads="1"/>
              </p:cNvSpPr>
              <p:nvPr/>
            </p:nvSpPr>
            <p:spPr bwMode="auto">
              <a:xfrm>
                <a:off x="3542738" y="3547061"/>
                <a:ext cx="72136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8</a:t>
                </a:r>
              </a:p>
            </p:txBody>
          </p:sp>
          <p:sp>
            <p:nvSpPr>
              <p:cNvPr id="24" name="Rectangle 83"/>
              <p:cNvSpPr>
                <a:spLocks noChangeArrowheads="1"/>
              </p:cNvSpPr>
              <p:nvPr/>
            </p:nvSpPr>
            <p:spPr bwMode="auto">
              <a:xfrm>
                <a:off x="3992809" y="3547061"/>
                <a:ext cx="144270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10</a:t>
                </a:r>
              </a:p>
            </p:txBody>
          </p:sp>
          <p:sp>
            <p:nvSpPr>
              <p:cNvPr id="25" name="Rectangle 84"/>
              <p:cNvSpPr>
                <a:spLocks noChangeArrowheads="1"/>
              </p:cNvSpPr>
              <p:nvPr/>
            </p:nvSpPr>
            <p:spPr bwMode="auto">
              <a:xfrm>
                <a:off x="4476874" y="3547061"/>
                <a:ext cx="144270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12</a:t>
                </a:r>
              </a:p>
            </p:txBody>
          </p:sp>
          <p:sp>
            <p:nvSpPr>
              <p:cNvPr id="26" name="Line 85"/>
              <p:cNvSpPr>
                <a:spLocks noChangeShapeType="1"/>
              </p:cNvSpPr>
              <p:nvPr/>
            </p:nvSpPr>
            <p:spPr bwMode="auto">
              <a:xfrm>
                <a:off x="683220" y="753634"/>
                <a:ext cx="3853482" cy="134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27" name="Line 86"/>
              <p:cNvSpPr>
                <a:spLocks noChangeShapeType="1"/>
              </p:cNvSpPr>
              <p:nvPr/>
            </p:nvSpPr>
            <p:spPr bwMode="auto">
              <a:xfrm flipV="1">
                <a:off x="683220" y="746896"/>
                <a:ext cx="1360" cy="276378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28" name="Line 87"/>
              <p:cNvSpPr>
                <a:spLocks noChangeShapeType="1"/>
              </p:cNvSpPr>
              <p:nvPr/>
            </p:nvSpPr>
            <p:spPr bwMode="auto">
              <a:xfrm>
                <a:off x="643788" y="3503940"/>
                <a:ext cx="39432" cy="134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29" name="Line 88"/>
              <p:cNvSpPr>
                <a:spLocks noChangeShapeType="1"/>
              </p:cNvSpPr>
              <p:nvPr/>
            </p:nvSpPr>
            <p:spPr bwMode="auto">
              <a:xfrm>
                <a:off x="643788" y="3160321"/>
                <a:ext cx="39432" cy="134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30" name="Line 89"/>
              <p:cNvSpPr>
                <a:spLocks noChangeShapeType="1"/>
              </p:cNvSpPr>
              <p:nvPr/>
            </p:nvSpPr>
            <p:spPr bwMode="auto">
              <a:xfrm>
                <a:off x="643788" y="2816700"/>
                <a:ext cx="39432" cy="134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31" name="Line 90"/>
              <p:cNvSpPr>
                <a:spLocks noChangeShapeType="1"/>
              </p:cNvSpPr>
              <p:nvPr/>
            </p:nvSpPr>
            <p:spPr bwMode="auto">
              <a:xfrm>
                <a:off x="643788" y="2473081"/>
                <a:ext cx="39432" cy="134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32" name="Line 91"/>
              <p:cNvSpPr>
                <a:spLocks noChangeShapeType="1"/>
              </p:cNvSpPr>
              <p:nvPr/>
            </p:nvSpPr>
            <p:spPr bwMode="auto">
              <a:xfrm>
                <a:off x="643788" y="2129461"/>
                <a:ext cx="39432" cy="134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33" name="Line 92"/>
              <p:cNvSpPr>
                <a:spLocks noChangeShapeType="1"/>
              </p:cNvSpPr>
              <p:nvPr/>
            </p:nvSpPr>
            <p:spPr bwMode="auto">
              <a:xfrm>
                <a:off x="643788" y="1784493"/>
                <a:ext cx="39432" cy="134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34" name="Line 93"/>
              <p:cNvSpPr>
                <a:spLocks noChangeShapeType="1"/>
              </p:cNvSpPr>
              <p:nvPr/>
            </p:nvSpPr>
            <p:spPr bwMode="auto">
              <a:xfrm>
                <a:off x="643788" y="1440874"/>
                <a:ext cx="39432" cy="134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35" name="Line 94"/>
              <p:cNvSpPr>
                <a:spLocks noChangeShapeType="1"/>
              </p:cNvSpPr>
              <p:nvPr/>
            </p:nvSpPr>
            <p:spPr bwMode="auto">
              <a:xfrm>
                <a:off x="643788" y="1097254"/>
                <a:ext cx="39432" cy="134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36" name="Line 95"/>
              <p:cNvSpPr>
                <a:spLocks noChangeShapeType="1"/>
              </p:cNvSpPr>
              <p:nvPr/>
            </p:nvSpPr>
            <p:spPr bwMode="auto">
              <a:xfrm>
                <a:off x="643788" y="753634"/>
                <a:ext cx="39432" cy="134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37" name="Rectangle 96"/>
              <p:cNvSpPr>
                <a:spLocks noChangeArrowheads="1"/>
              </p:cNvSpPr>
              <p:nvPr/>
            </p:nvSpPr>
            <p:spPr bwMode="auto">
              <a:xfrm>
                <a:off x="468382" y="3443302"/>
                <a:ext cx="144270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40</a:t>
                </a:r>
              </a:p>
            </p:txBody>
          </p:sp>
          <p:sp>
            <p:nvSpPr>
              <p:cNvPr id="38" name="Rectangle 97"/>
              <p:cNvSpPr>
                <a:spLocks noChangeArrowheads="1"/>
              </p:cNvSpPr>
              <p:nvPr/>
            </p:nvSpPr>
            <p:spPr bwMode="auto">
              <a:xfrm>
                <a:off x="468382" y="3098334"/>
                <a:ext cx="144270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60</a:t>
                </a:r>
              </a:p>
            </p:txBody>
          </p:sp>
          <p:sp>
            <p:nvSpPr>
              <p:cNvPr id="39" name="Rectangle 98"/>
              <p:cNvSpPr>
                <a:spLocks noChangeArrowheads="1"/>
              </p:cNvSpPr>
              <p:nvPr/>
            </p:nvSpPr>
            <p:spPr bwMode="auto">
              <a:xfrm>
                <a:off x="468382" y="2754714"/>
                <a:ext cx="144270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80</a:t>
                </a:r>
              </a:p>
            </p:txBody>
          </p:sp>
          <p:sp>
            <p:nvSpPr>
              <p:cNvPr id="40" name="Rectangle 99"/>
              <p:cNvSpPr>
                <a:spLocks noChangeArrowheads="1"/>
              </p:cNvSpPr>
              <p:nvPr/>
            </p:nvSpPr>
            <p:spPr bwMode="auto">
              <a:xfrm>
                <a:off x="407195" y="2411095"/>
                <a:ext cx="216406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100</a:t>
                </a:r>
              </a:p>
            </p:txBody>
          </p:sp>
          <p:sp>
            <p:nvSpPr>
              <p:cNvPr id="41" name="Rectangle 100"/>
              <p:cNvSpPr>
                <a:spLocks noChangeArrowheads="1"/>
              </p:cNvSpPr>
              <p:nvPr/>
            </p:nvSpPr>
            <p:spPr bwMode="auto">
              <a:xfrm>
                <a:off x="407195" y="2067474"/>
                <a:ext cx="216406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120</a:t>
                </a:r>
              </a:p>
            </p:txBody>
          </p:sp>
          <p:sp>
            <p:nvSpPr>
              <p:cNvPr id="42" name="Rectangle 101"/>
              <p:cNvSpPr>
                <a:spLocks noChangeArrowheads="1"/>
              </p:cNvSpPr>
              <p:nvPr/>
            </p:nvSpPr>
            <p:spPr bwMode="auto">
              <a:xfrm>
                <a:off x="407195" y="1723855"/>
                <a:ext cx="216406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140</a:t>
                </a:r>
              </a:p>
            </p:txBody>
          </p:sp>
          <p:sp>
            <p:nvSpPr>
              <p:cNvPr id="43" name="Rectangle 102"/>
              <p:cNvSpPr>
                <a:spLocks noChangeArrowheads="1"/>
              </p:cNvSpPr>
              <p:nvPr/>
            </p:nvSpPr>
            <p:spPr bwMode="auto">
              <a:xfrm>
                <a:off x="407195" y="1380235"/>
                <a:ext cx="216406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160</a:t>
                </a:r>
              </a:p>
            </p:txBody>
          </p:sp>
          <p:sp>
            <p:nvSpPr>
              <p:cNvPr id="44" name="Rectangle 103"/>
              <p:cNvSpPr>
                <a:spLocks noChangeArrowheads="1"/>
              </p:cNvSpPr>
              <p:nvPr/>
            </p:nvSpPr>
            <p:spPr bwMode="auto">
              <a:xfrm>
                <a:off x="407195" y="1036615"/>
                <a:ext cx="216406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180</a:t>
                </a:r>
              </a:p>
            </p:txBody>
          </p:sp>
          <p:sp>
            <p:nvSpPr>
              <p:cNvPr id="45" name="Rectangle 104"/>
              <p:cNvSpPr>
                <a:spLocks noChangeArrowheads="1"/>
              </p:cNvSpPr>
              <p:nvPr/>
            </p:nvSpPr>
            <p:spPr bwMode="auto">
              <a:xfrm>
                <a:off x="414610" y="692995"/>
                <a:ext cx="216406" cy="1692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1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200</a:t>
                </a:r>
              </a:p>
            </p:txBody>
          </p:sp>
          <p:sp>
            <p:nvSpPr>
              <p:cNvPr id="46" name="Line 105"/>
              <p:cNvSpPr>
                <a:spLocks noChangeShapeType="1"/>
              </p:cNvSpPr>
              <p:nvPr/>
            </p:nvSpPr>
            <p:spPr bwMode="auto">
              <a:xfrm flipV="1">
                <a:off x="4536702" y="746896"/>
                <a:ext cx="1360" cy="276378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47" name="Freeform 106"/>
              <p:cNvSpPr>
                <a:spLocks noChangeArrowheads="1"/>
              </p:cNvSpPr>
              <p:nvPr/>
            </p:nvSpPr>
            <p:spPr bwMode="auto">
              <a:xfrm flipV="1">
                <a:off x="683220" y="959806"/>
                <a:ext cx="3853482" cy="2240941"/>
              </a:xfrm>
              <a:custGeom>
                <a:avLst/>
                <a:gdLst/>
                <a:ahLst/>
                <a:cxnLst>
                  <a:cxn ang="0">
                    <a:pos x="76" y="2843"/>
                  </a:cxn>
                  <a:cxn ang="0">
                    <a:pos x="173" y="2787"/>
                  </a:cxn>
                  <a:cxn ang="0">
                    <a:pos x="269" y="2730"/>
                  </a:cxn>
                  <a:cxn ang="0">
                    <a:pos x="365" y="2674"/>
                  </a:cxn>
                  <a:cxn ang="0">
                    <a:pos x="461" y="2618"/>
                  </a:cxn>
                  <a:cxn ang="0">
                    <a:pos x="557" y="2561"/>
                  </a:cxn>
                  <a:cxn ang="0">
                    <a:pos x="653" y="2505"/>
                  </a:cxn>
                  <a:cxn ang="0">
                    <a:pos x="749" y="2448"/>
                  </a:cxn>
                  <a:cxn ang="0">
                    <a:pos x="845" y="2392"/>
                  </a:cxn>
                  <a:cxn ang="0">
                    <a:pos x="941" y="2335"/>
                  </a:cxn>
                  <a:cxn ang="0">
                    <a:pos x="1038" y="2279"/>
                  </a:cxn>
                  <a:cxn ang="0">
                    <a:pos x="1134" y="2223"/>
                  </a:cxn>
                  <a:cxn ang="0">
                    <a:pos x="1230" y="2166"/>
                  </a:cxn>
                  <a:cxn ang="0">
                    <a:pos x="1326" y="2110"/>
                  </a:cxn>
                  <a:cxn ang="0">
                    <a:pos x="1422" y="2053"/>
                  </a:cxn>
                  <a:cxn ang="0">
                    <a:pos x="1518" y="1997"/>
                  </a:cxn>
                  <a:cxn ang="0">
                    <a:pos x="1614" y="1940"/>
                  </a:cxn>
                  <a:cxn ang="0">
                    <a:pos x="1710" y="1884"/>
                  </a:cxn>
                  <a:cxn ang="0">
                    <a:pos x="1806" y="1828"/>
                  </a:cxn>
                  <a:cxn ang="0">
                    <a:pos x="1903" y="1771"/>
                  </a:cxn>
                  <a:cxn ang="0">
                    <a:pos x="1999" y="1715"/>
                  </a:cxn>
                  <a:cxn ang="0">
                    <a:pos x="2095" y="1658"/>
                  </a:cxn>
                  <a:cxn ang="0">
                    <a:pos x="2191" y="1602"/>
                  </a:cxn>
                  <a:cxn ang="0">
                    <a:pos x="2287" y="1546"/>
                  </a:cxn>
                  <a:cxn ang="0">
                    <a:pos x="2383" y="1489"/>
                  </a:cxn>
                  <a:cxn ang="0">
                    <a:pos x="2479" y="1433"/>
                  </a:cxn>
                  <a:cxn ang="0">
                    <a:pos x="2575" y="1376"/>
                  </a:cxn>
                  <a:cxn ang="0">
                    <a:pos x="2671" y="1320"/>
                  </a:cxn>
                  <a:cxn ang="0">
                    <a:pos x="2768" y="1263"/>
                  </a:cxn>
                  <a:cxn ang="0">
                    <a:pos x="2864" y="1207"/>
                  </a:cxn>
                  <a:cxn ang="0">
                    <a:pos x="2960" y="1151"/>
                  </a:cxn>
                  <a:cxn ang="0">
                    <a:pos x="3056" y="1094"/>
                  </a:cxn>
                  <a:cxn ang="0">
                    <a:pos x="3152" y="1038"/>
                  </a:cxn>
                  <a:cxn ang="0">
                    <a:pos x="3248" y="981"/>
                  </a:cxn>
                  <a:cxn ang="0">
                    <a:pos x="3344" y="925"/>
                  </a:cxn>
                  <a:cxn ang="0">
                    <a:pos x="3440" y="868"/>
                  </a:cxn>
                  <a:cxn ang="0">
                    <a:pos x="3536" y="812"/>
                  </a:cxn>
                  <a:cxn ang="0">
                    <a:pos x="3633" y="756"/>
                  </a:cxn>
                  <a:cxn ang="0">
                    <a:pos x="3729" y="699"/>
                  </a:cxn>
                  <a:cxn ang="0">
                    <a:pos x="3825" y="643"/>
                  </a:cxn>
                  <a:cxn ang="0">
                    <a:pos x="3921" y="586"/>
                  </a:cxn>
                  <a:cxn ang="0">
                    <a:pos x="4017" y="530"/>
                  </a:cxn>
                  <a:cxn ang="0">
                    <a:pos x="4113" y="473"/>
                  </a:cxn>
                  <a:cxn ang="0">
                    <a:pos x="4209" y="417"/>
                  </a:cxn>
                  <a:cxn ang="0">
                    <a:pos x="4305" y="361"/>
                  </a:cxn>
                  <a:cxn ang="0">
                    <a:pos x="4401" y="304"/>
                  </a:cxn>
                  <a:cxn ang="0">
                    <a:pos x="4498" y="248"/>
                  </a:cxn>
                  <a:cxn ang="0">
                    <a:pos x="4594" y="191"/>
                  </a:cxn>
                  <a:cxn ang="0">
                    <a:pos x="4690" y="135"/>
                  </a:cxn>
                  <a:cxn ang="0">
                    <a:pos x="4786" y="79"/>
                  </a:cxn>
                  <a:cxn ang="0">
                    <a:pos x="4882" y="22"/>
                  </a:cxn>
                </a:cxnLst>
                <a:rect l="0" t="0" r="r" b="b"/>
                <a:pathLst>
                  <a:path w="4921" h="2888">
                    <a:moveTo>
                      <a:pt x="0" y="2888"/>
                    </a:moveTo>
                    <a:lnTo>
                      <a:pt x="19" y="2877"/>
                    </a:lnTo>
                    <a:lnTo>
                      <a:pt x="38" y="2866"/>
                    </a:lnTo>
                    <a:lnTo>
                      <a:pt x="57" y="2855"/>
                    </a:lnTo>
                    <a:lnTo>
                      <a:pt x="76" y="2843"/>
                    </a:lnTo>
                    <a:lnTo>
                      <a:pt x="96" y="2832"/>
                    </a:lnTo>
                    <a:lnTo>
                      <a:pt x="115" y="2821"/>
                    </a:lnTo>
                    <a:lnTo>
                      <a:pt x="134" y="2809"/>
                    </a:lnTo>
                    <a:lnTo>
                      <a:pt x="153" y="2798"/>
                    </a:lnTo>
                    <a:lnTo>
                      <a:pt x="173" y="2787"/>
                    </a:lnTo>
                    <a:lnTo>
                      <a:pt x="192" y="2776"/>
                    </a:lnTo>
                    <a:lnTo>
                      <a:pt x="211" y="2764"/>
                    </a:lnTo>
                    <a:lnTo>
                      <a:pt x="230" y="2753"/>
                    </a:lnTo>
                    <a:lnTo>
                      <a:pt x="249" y="2742"/>
                    </a:lnTo>
                    <a:lnTo>
                      <a:pt x="269" y="2730"/>
                    </a:lnTo>
                    <a:lnTo>
                      <a:pt x="288" y="2719"/>
                    </a:lnTo>
                    <a:lnTo>
                      <a:pt x="307" y="2708"/>
                    </a:lnTo>
                    <a:lnTo>
                      <a:pt x="326" y="2697"/>
                    </a:lnTo>
                    <a:lnTo>
                      <a:pt x="346" y="2685"/>
                    </a:lnTo>
                    <a:lnTo>
                      <a:pt x="365" y="2674"/>
                    </a:lnTo>
                    <a:lnTo>
                      <a:pt x="384" y="2663"/>
                    </a:lnTo>
                    <a:lnTo>
                      <a:pt x="403" y="2651"/>
                    </a:lnTo>
                    <a:lnTo>
                      <a:pt x="422" y="2640"/>
                    </a:lnTo>
                    <a:lnTo>
                      <a:pt x="442" y="2629"/>
                    </a:lnTo>
                    <a:lnTo>
                      <a:pt x="461" y="2618"/>
                    </a:lnTo>
                    <a:lnTo>
                      <a:pt x="480" y="2606"/>
                    </a:lnTo>
                    <a:lnTo>
                      <a:pt x="499" y="2595"/>
                    </a:lnTo>
                    <a:lnTo>
                      <a:pt x="519" y="2584"/>
                    </a:lnTo>
                    <a:lnTo>
                      <a:pt x="538" y="2572"/>
                    </a:lnTo>
                    <a:lnTo>
                      <a:pt x="557" y="2561"/>
                    </a:lnTo>
                    <a:lnTo>
                      <a:pt x="576" y="2550"/>
                    </a:lnTo>
                    <a:lnTo>
                      <a:pt x="595" y="2539"/>
                    </a:lnTo>
                    <a:lnTo>
                      <a:pt x="615" y="2527"/>
                    </a:lnTo>
                    <a:lnTo>
                      <a:pt x="634" y="2516"/>
                    </a:lnTo>
                    <a:lnTo>
                      <a:pt x="653" y="2505"/>
                    </a:lnTo>
                    <a:lnTo>
                      <a:pt x="672" y="2493"/>
                    </a:lnTo>
                    <a:lnTo>
                      <a:pt x="692" y="2482"/>
                    </a:lnTo>
                    <a:lnTo>
                      <a:pt x="711" y="2471"/>
                    </a:lnTo>
                    <a:lnTo>
                      <a:pt x="730" y="2460"/>
                    </a:lnTo>
                    <a:lnTo>
                      <a:pt x="749" y="2448"/>
                    </a:lnTo>
                    <a:lnTo>
                      <a:pt x="768" y="2437"/>
                    </a:lnTo>
                    <a:lnTo>
                      <a:pt x="788" y="2426"/>
                    </a:lnTo>
                    <a:lnTo>
                      <a:pt x="807" y="2414"/>
                    </a:lnTo>
                    <a:lnTo>
                      <a:pt x="826" y="2403"/>
                    </a:lnTo>
                    <a:lnTo>
                      <a:pt x="845" y="2392"/>
                    </a:lnTo>
                    <a:lnTo>
                      <a:pt x="865" y="2381"/>
                    </a:lnTo>
                    <a:lnTo>
                      <a:pt x="884" y="2369"/>
                    </a:lnTo>
                    <a:lnTo>
                      <a:pt x="903" y="2358"/>
                    </a:lnTo>
                    <a:lnTo>
                      <a:pt x="922" y="2347"/>
                    </a:lnTo>
                    <a:lnTo>
                      <a:pt x="941" y="2335"/>
                    </a:lnTo>
                    <a:lnTo>
                      <a:pt x="961" y="2324"/>
                    </a:lnTo>
                    <a:lnTo>
                      <a:pt x="980" y="2313"/>
                    </a:lnTo>
                    <a:lnTo>
                      <a:pt x="999" y="2302"/>
                    </a:lnTo>
                    <a:lnTo>
                      <a:pt x="1018" y="2290"/>
                    </a:lnTo>
                    <a:lnTo>
                      <a:pt x="1038" y="2279"/>
                    </a:lnTo>
                    <a:lnTo>
                      <a:pt x="1057" y="2268"/>
                    </a:lnTo>
                    <a:lnTo>
                      <a:pt x="1076" y="2256"/>
                    </a:lnTo>
                    <a:lnTo>
                      <a:pt x="1095" y="2245"/>
                    </a:lnTo>
                    <a:lnTo>
                      <a:pt x="1114" y="2234"/>
                    </a:lnTo>
                    <a:lnTo>
                      <a:pt x="1134" y="2223"/>
                    </a:lnTo>
                    <a:lnTo>
                      <a:pt x="1153" y="2211"/>
                    </a:lnTo>
                    <a:lnTo>
                      <a:pt x="1172" y="2200"/>
                    </a:lnTo>
                    <a:lnTo>
                      <a:pt x="1191" y="2189"/>
                    </a:lnTo>
                    <a:lnTo>
                      <a:pt x="1211" y="2177"/>
                    </a:lnTo>
                    <a:lnTo>
                      <a:pt x="1230" y="2166"/>
                    </a:lnTo>
                    <a:lnTo>
                      <a:pt x="1249" y="2155"/>
                    </a:lnTo>
                    <a:lnTo>
                      <a:pt x="1268" y="2144"/>
                    </a:lnTo>
                    <a:lnTo>
                      <a:pt x="1287" y="2132"/>
                    </a:lnTo>
                    <a:lnTo>
                      <a:pt x="1307" y="2121"/>
                    </a:lnTo>
                    <a:lnTo>
                      <a:pt x="1326" y="2110"/>
                    </a:lnTo>
                    <a:lnTo>
                      <a:pt x="1345" y="2098"/>
                    </a:lnTo>
                    <a:lnTo>
                      <a:pt x="1364" y="2087"/>
                    </a:lnTo>
                    <a:lnTo>
                      <a:pt x="1384" y="2076"/>
                    </a:lnTo>
                    <a:lnTo>
                      <a:pt x="1403" y="2065"/>
                    </a:lnTo>
                    <a:lnTo>
                      <a:pt x="1422" y="2053"/>
                    </a:lnTo>
                    <a:lnTo>
                      <a:pt x="1441" y="2042"/>
                    </a:lnTo>
                    <a:lnTo>
                      <a:pt x="1460" y="2031"/>
                    </a:lnTo>
                    <a:lnTo>
                      <a:pt x="1480" y="2019"/>
                    </a:lnTo>
                    <a:lnTo>
                      <a:pt x="1499" y="2008"/>
                    </a:lnTo>
                    <a:lnTo>
                      <a:pt x="1518" y="1997"/>
                    </a:lnTo>
                    <a:lnTo>
                      <a:pt x="1537" y="1986"/>
                    </a:lnTo>
                    <a:lnTo>
                      <a:pt x="1557" y="1974"/>
                    </a:lnTo>
                    <a:lnTo>
                      <a:pt x="1576" y="1963"/>
                    </a:lnTo>
                    <a:lnTo>
                      <a:pt x="1595" y="1952"/>
                    </a:lnTo>
                    <a:lnTo>
                      <a:pt x="1614" y="1940"/>
                    </a:lnTo>
                    <a:lnTo>
                      <a:pt x="1633" y="1929"/>
                    </a:lnTo>
                    <a:lnTo>
                      <a:pt x="1653" y="1918"/>
                    </a:lnTo>
                    <a:lnTo>
                      <a:pt x="1672" y="1907"/>
                    </a:lnTo>
                    <a:lnTo>
                      <a:pt x="1691" y="1895"/>
                    </a:lnTo>
                    <a:lnTo>
                      <a:pt x="1710" y="1884"/>
                    </a:lnTo>
                    <a:lnTo>
                      <a:pt x="1730" y="1873"/>
                    </a:lnTo>
                    <a:lnTo>
                      <a:pt x="1749" y="1862"/>
                    </a:lnTo>
                    <a:lnTo>
                      <a:pt x="1768" y="1850"/>
                    </a:lnTo>
                    <a:lnTo>
                      <a:pt x="1787" y="1839"/>
                    </a:lnTo>
                    <a:lnTo>
                      <a:pt x="1806" y="1828"/>
                    </a:lnTo>
                    <a:lnTo>
                      <a:pt x="1826" y="1816"/>
                    </a:lnTo>
                    <a:lnTo>
                      <a:pt x="1845" y="1805"/>
                    </a:lnTo>
                    <a:lnTo>
                      <a:pt x="1864" y="1794"/>
                    </a:lnTo>
                    <a:lnTo>
                      <a:pt x="1883" y="1783"/>
                    </a:lnTo>
                    <a:lnTo>
                      <a:pt x="1903" y="1771"/>
                    </a:lnTo>
                    <a:lnTo>
                      <a:pt x="1922" y="1760"/>
                    </a:lnTo>
                    <a:lnTo>
                      <a:pt x="1941" y="1749"/>
                    </a:lnTo>
                    <a:lnTo>
                      <a:pt x="1960" y="1737"/>
                    </a:lnTo>
                    <a:lnTo>
                      <a:pt x="1979" y="1726"/>
                    </a:lnTo>
                    <a:lnTo>
                      <a:pt x="1999" y="1715"/>
                    </a:lnTo>
                    <a:lnTo>
                      <a:pt x="2018" y="1704"/>
                    </a:lnTo>
                    <a:lnTo>
                      <a:pt x="2037" y="1692"/>
                    </a:lnTo>
                    <a:lnTo>
                      <a:pt x="2056" y="1681"/>
                    </a:lnTo>
                    <a:lnTo>
                      <a:pt x="2076" y="1670"/>
                    </a:lnTo>
                    <a:lnTo>
                      <a:pt x="2095" y="1658"/>
                    </a:lnTo>
                    <a:lnTo>
                      <a:pt x="2114" y="1647"/>
                    </a:lnTo>
                    <a:lnTo>
                      <a:pt x="2133" y="1636"/>
                    </a:lnTo>
                    <a:lnTo>
                      <a:pt x="2152" y="1625"/>
                    </a:lnTo>
                    <a:lnTo>
                      <a:pt x="2172" y="1613"/>
                    </a:lnTo>
                    <a:lnTo>
                      <a:pt x="2191" y="1602"/>
                    </a:lnTo>
                    <a:lnTo>
                      <a:pt x="2210" y="1591"/>
                    </a:lnTo>
                    <a:lnTo>
                      <a:pt x="2229" y="1579"/>
                    </a:lnTo>
                    <a:lnTo>
                      <a:pt x="2249" y="1568"/>
                    </a:lnTo>
                    <a:lnTo>
                      <a:pt x="2268" y="1557"/>
                    </a:lnTo>
                    <a:lnTo>
                      <a:pt x="2287" y="1546"/>
                    </a:lnTo>
                    <a:lnTo>
                      <a:pt x="2306" y="1534"/>
                    </a:lnTo>
                    <a:lnTo>
                      <a:pt x="2325" y="1523"/>
                    </a:lnTo>
                    <a:lnTo>
                      <a:pt x="2345" y="1512"/>
                    </a:lnTo>
                    <a:lnTo>
                      <a:pt x="2364" y="1500"/>
                    </a:lnTo>
                    <a:lnTo>
                      <a:pt x="2383" y="1489"/>
                    </a:lnTo>
                    <a:lnTo>
                      <a:pt x="2402" y="1478"/>
                    </a:lnTo>
                    <a:lnTo>
                      <a:pt x="2422" y="1467"/>
                    </a:lnTo>
                    <a:lnTo>
                      <a:pt x="2441" y="1455"/>
                    </a:lnTo>
                    <a:lnTo>
                      <a:pt x="2460" y="1444"/>
                    </a:lnTo>
                    <a:lnTo>
                      <a:pt x="2479" y="1433"/>
                    </a:lnTo>
                    <a:lnTo>
                      <a:pt x="2498" y="1421"/>
                    </a:lnTo>
                    <a:lnTo>
                      <a:pt x="2518" y="1410"/>
                    </a:lnTo>
                    <a:lnTo>
                      <a:pt x="2537" y="1399"/>
                    </a:lnTo>
                    <a:lnTo>
                      <a:pt x="2556" y="1388"/>
                    </a:lnTo>
                    <a:lnTo>
                      <a:pt x="2575" y="1376"/>
                    </a:lnTo>
                    <a:lnTo>
                      <a:pt x="2595" y="1365"/>
                    </a:lnTo>
                    <a:lnTo>
                      <a:pt x="2614" y="1354"/>
                    </a:lnTo>
                    <a:lnTo>
                      <a:pt x="2633" y="1342"/>
                    </a:lnTo>
                    <a:lnTo>
                      <a:pt x="2652" y="1331"/>
                    </a:lnTo>
                    <a:lnTo>
                      <a:pt x="2671" y="1320"/>
                    </a:lnTo>
                    <a:lnTo>
                      <a:pt x="2691" y="1309"/>
                    </a:lnTo>
                    <a:lnTo>
                      <a:pt x="2710" y="1297"/>
                    </a:lnTo>
                    <a:lnTo>
                      <a:pt x="2729" y="1286"/>
                    </a:lnTo>
                    <a:lnTo>
                      <a:pt x="2748" y="1275"/>
                    </a:lnTo>
                    <a:lnTo>
                      <a:pt x="2768" y="1263"/>
                    </a:lnTo>
                    <a:lnTo>
                      <a:pt x="2787" y="1252"/>
                    </a:lnTo>
                    <a:lnTo>
                      <a:pt x="2806" y="1241"/>
                    </a:lnTo>
                    <a:lnTo>
                      <a:pt x="2825" y="1230"/>
                    </a:lnTo>
                    <a:lnTo>
                      <a:pt x="2844" y="1218"/>
                    </a:lnTo>
                    <a:lnTo>
                      <a:pt x="2864" y="1207"/>
                    </a:lnTo>
                    <a:lnTo>
                      <a:pt x="2883" y="1196"/>
                    </a:lnTo>
                    <a:lnTo>
                      <a:pt x="2902" y="1184"/>
                    </a:lnTo>
                    <a:lnTo>
                      <a:pt x="2921" y="1173"/>
                    </a:lnTo>
                    <a:lnTo>
                      <a:pt x="2941" y="1162"/>
                    </a:lnTo>
                    <a:lnTo>
                      <a:pt x="2960" y="1151"/>
                    </a:lnTo>
                    <a:lnTo>
                      <a:pt x="2979" y="1139"/>
                    </a:lnTo>
                    <a:lnTo>
                      <a:pt x="2998" y="1128"/>
                    </a:lnTo>
                    <a:lnTo>
                      <a:pt x="3017" y="1117"/>
                    </a:lnTo>
                    <a:lnTo>
                      <a:pt x="3037" y="1105"/>
                    </a:lnTo>
                    <a:lnTo>
                      <a:pt x="3056" y="1094"/>
                    </a:lnTo>
                    <a:lnTo>
                      <a:pt x="3075" y="1083"/>
                    </a:lnTo>
                    <a:lnTo>
                      <a:pt x="3094" y="1072"/>
                    </a:lnTo>
                    <a:lnTo>
                      <a:pt x="3114" y="1060"/>
                    </a:lnTo>
                    <a:lnTo>
                      <a:pt x="3133" y="1049"/>
                    </a:lnTo>
                    <a:lnTo>
                      <a:pt x="3152" y="1038"/>
                    </a:lnTo>
                    <a:lnTo>
                      <a:pt x="3171" y="1026"/>
                    </a:lnTo>
                    <a:lnTo>
                      <a:pt x="3190" y="1015"/>
                    </a:lnTo>
                    <a:lnTo>
                      <a:pt x="3210" y="1004"/>
                    </a:lnTo>
                    <a:lnTo>
                      <a:pt x="3229" y="993"/>
                    </a:lnTo>
                    <a:lnTo>
                      <a:pt x="3248" y="981"/>
                    </a:lnTo>
                    <a:lnTo>
                      <a:pt x="3267" y="970"/>
                    </a:lnTo>
                    <a:lnTo>
                      <a:pt x="3287" y="959"/>
                    </a:lnTo>
                    <a:lnTo>
                      <a:pt x="3306" y="947"/>
                    </a:lnTo>
                    <a:lnTo>
                      <a:pt x="3325" y="936"/>
                    </a:lnTo>
                    <a:lnTo>
                      <a:pt x="3344" y="925"/>
                    </a:lnTo>
                    <a:lnTo>
                      <a:pt x="3363" y="914"/>
                    </a:lnTo>
                    <a:lnTo>
                      <a:pt x="3383" y="902"/>
                    </a:lnTo>
                    <a:lnTo>
                      <a:pt x="3402" y="891"/>
                    </a:lnTo>
                    <a:lnTo>
                      <a:pt x="3421" y="880"/>
                    </a:lnTo>
                    <a:lnTo>
                      <a:pt x="3440" y="868"/>
                    </a:lnTo>
                    <a:lnTo>
                      <a:pt x="3460" y="857"/>
                    </a:lnTo>
                    <a:lnTo>
                      <a:pt x="3479" y="846"/>
                    </a:lnTo>
                    <a:lnTo>
                      <a:pt x="3498" y="835"/>
                    </a:lnTo>
                    <a:lnTo>
                      <a:pt x="3517" y="823"/>
                    </a:lnTo>
                    <a:lnTo>
                      <a:pt x="3536" y="812"/>
                    </a:lnTo>
                    <a:lnTo>
                      <a:pt x="3556" y="801"/>
                    </a:lnTo>
                    <a:lnTo>
                      <a:pt x="3575" y="789"/>
                    </a:lnTo>
                    <a:lnTo>
                      <a:pt x="3594" y="778"/>
                    </a:lnTo>
                    <a:lnTo>
                      <a:pt x="3613" y="767"/>
                    </a:lnTo>
                    <a:lnTo>
                      <a:pt x="3633" y="756"/>
                    </a:lnTo>
                    <a:lnTo>
                      <a:pt x="3652" y="744"/>
                    </a:lnTo>
                    <a:lnTo>
                      <a:pt x="3671" y="733"/>
                    </a:lnTo>
                    <a:lnTo>
                      <a:pt x="3690" y="722"/>
                    </a:lnTo>
                    <a:lnTo>
                      <a:pt x="3709" y="710"/>
                    </a:lnTo>
                    <a:lnTo>
                      <a:pt x="3729" y="699"/>
                    </a:lnTo>
                    <a:lnTo>
                      <a:pt x="3748" y="688"/>
                    </a:lnTo>
                    <a:lnTo>
                      <a:pt x="3767" y="677"/>
                    </a:lnTo>
                    <a:lnTo>
                      <a:pt x="3786" y="665"/>
                    </a:lnTo>
                    <a:lnTo>
                      <a:pt x="3806" y="654"/>
                    </a:lnTo>
                    <a:lnTo>
                      <a:pt x="3825" y="643"/>
                    </a:lnTo>
                    <a:lnTo>
                      <a:pt x="3844" y="631"/>
                    </a:lnTo>
                    <a:lnTo>
                      <a:pt x="3863" y="620"/>
                    </a:lnTo>
                    <a:lnTo>
                      <a:pt x="3882" y="609"/>
                    </a:lnTo>
                    <a:lnTo>
                      <a:pt x="3902" y="598"/>
                    </a:lnTo>
                    <a:lnTo>
                      <a:pt x="3921" y="586"/>
                    </a:lnTo>
                    <a:lnTo>
                      <a:pt x="3940" y="575"/>
                    </a:lnTo>
                    <a:lnTo>
                      <a:pt x="3959" y="564"/>
                    </a:lnTo>
                    <a:lnTo>
                      <a:pt x="3979" y="552"/>
                    </a:lnTo>
                    <a:lnTo>
                      <a:pt x="3998" y="541"/>
                    </a:lnTo>
                    <a:lnTo>
                      <a:pt x="4017" y="530"/>
                    </a:lnTo>
                    <a:lnTo>
                      <a:pt x="4036" y="519"/>
                    </a:lnTo>
                    <a:lnTo>
                      <a:pt x="4055" y="507"/>
                    </a:lnTo>
                    <a:lnTo>
                      <a:pt x="4075" y="496"/>
                    </a:lnTo>
                    <a:lnTo>
                      <a:pt x="4094" y="485"/>
                    </a:lnTo>
                    <a:lnTo>
                      <a:pt x="4113" y="473"/>
                    </a:lnTo>
                    <a:lnTo>
                      <a:pt x="4132" y="462"/>
                    </a:lnTo>
                    <a:lnTo>
                      <a:pt x="4152" y="451"/>
                    </a:lnTo>
                    <a:lnTo>
                      <a:pt x="4171" y="440"/>
                    </a:lnTo>
                    <a:lnTo>
                      <a:pt x="4190" y="428"/>
                    </a:lnTo>
                    <a:lnTo>
                      <a:pt x="4209" y="417"/>
                    </a:lnTo>
                    <a:lnTo>
                      <a:pt x="4228" y="406"/>
                    </a:lnTo>
                    <a:lnTo>
                      <a:pt x="4248" y="395"/>
                    </a:lnTo>
                    <a:lnTo>
                      <a:pt x="4267" y="383"/>
                    </a:lnTo>
                    <a:lnTo>
                      <a:pt x="4286" y="372"/>
                    </a:lnTo>
                    <a:lnTo>
                      <a:pt x="4305" y="361"/>
                    </a:lnTo>
                    <a:lnTo>
                      <a:pt x="4325" y="349"/>
                    </a:lnTo>
                    <a:lnTo>
                      <a:pt x="4344" y="338"/>
                    </a:lnTo>
                    <a:lnTo>
                      <a:pt x="4363" y="327"/>
                    </a:lnTo>
                    <a:lnTo>
                      <a:pt x="4382" y="316"/>
                    </a:lnTo>
                    <a:lnTo>
                      <a:pt x="4401" y="304"/>
                    </a:lnTo>
                    <a:lnTo>
                      <a:pt x="4421" y="293"/>
                    </a:lnTo>
                    <a:lnTo>
                      <a:pt x="4440" y="282"/>
                    </a:lnTo>
                    <a:lnTo>
                      <a:pt x="4459" y="270"/>
                    </a:lnTo>
                    <a:lnTo>
                      <a:pt x="4478" y="259"/>
                    </a:lnTo>
                    <a:lnTo>
                      <a:pt x="4498" y="248"/>
                    </a:lnTo>
                    <a:lnTo>
                      <a:pt x="4517" y="237"/>
                    </a:lnTo>
                    <a:lnTo>
                      <a:pt x="4536" y="225"/>
                    </a:lnTo>
                    <a:lnTo>
                      <a:pt x="4555" y="214"/>
                    </a:lnTo>
                    <a:lnTo>
                      <a:pt x="4574" y="203"/>
                    </a:lnTo>
                    <a:lnTo>
                      <a:pt x="4594" y="191"/>
                    </a:lnTo>
                    <a:lnTo>
                      <a:pt x="4613" y="180"/>
                    </a:lnTo>
                    <a:lnTo>
                      <a:pt x="4632" y="169"/>
                    </a:lnTo>
                    <a:lnTo>
                      <a:pt x="4651" y="158"/>
                    </a:lnTo>
                    <a:lnTo>
                      <a:pt x="4671" y="146"/>
                    </a:lnTo>
                    <a:lnTo>
                      <a:pt x="4690" y="135"/>
                    </a:lnTo>
                    <a:lnTo>
                      <a:pt x="4709" y="124"/>
                    </a:lnTo>
                    <a:lnTo>
                      <a:pt x="4728" y="112"/>
                    </a:lnTo>
                    <a:lnTo>
                      <a:pt x="4747" y="101"/>
                    </a:lnTo>
                    <a:lnTo>
                      <a:pt x="4767" y="90"/>
                    </a:lnTo>
                    <a:lnTo>
                      <a:pt x="4786" y="79"/>
                    </a:lnTo>
                    <a:lnTo>
                      <a:pt x="4805" y="67"/>
                    </a:lnTo>
                    <a:lnTo>
                      <a:pt x="4824" y="56"/>
                    </a:lnTo>
                    <a:lnTo>
                      <a:pt x="4844" y="45"/>
                    </a:lnTo>
                    <a:lnTo>
                      <a:pt x="4863" y="33"/>
                    </a:lnTo>
                    <a:lnTo>
                      <a:pt x="4882" y="22"/>
                    </a:lnTo>
                    <a:lnTo>
                      <a:pt x="4901" y="11"/>
                    </a:lnTo>
                    <a:lnTo>
                      <a:pt x="4921" y="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2400">
                  <a:latin typeface="Calibri"/>
                  <a:cs typeface="Calibri"/>
                </a:endParaRPr>
              </a:p>
            </p:txBody>
          </p:sp>
          <p:sp>
            <p:nvSpPr>
              <p:cNvPr id="48" name="Oval 107"/>
              <p:cNvSpPr>
                <a:spLocks noChangeArrowheads="1"/>
              </p:cNvSpPr>
              <p:nvPr/>
            </p:nvSpPr>
            <p:spPr bwMode="auto">
              <a:xfrm>
                <a:off x="3956097" y="2843651"/>
                <a:ext cx="84303" cy="82200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49" name="Oval 108"/>
              <p:cNvSpPr>
                <a:spLocks noChangeArrowheads="1"/>
              </p:cNvSpPr>
              <p:nvPr/>
            </p:nvSpPr>
            <p:spPr bwMode="auto">
              <a:xfrm>
                <a:off x="4025443" y="3014788"/>
                <a:ext cx="84303" cy="83547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50" name="Oval 109"/>
              <p:cNvSpPr>
                <a:spLocks noChangeArrowheads="1"/>
              </p:cNvSpPr>
              <p:nvPr/>
            </p:nvSpPr>
            <p:spPr bwMode="auto">
              <a:xfrm>
                <a:off x="4017284" y="2843651"/>
                <a:ext cx="82944" cy="82200"/>
              </a:xfrm>
              <a:prstGeom prst="ellipse">
                <a:avLst/>
              </a:prstGeom>
              <a:solidFill>
                <a:srgbClr val="FF9900"/>
              </a:solidFill>
              <a:ln w="93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51" name="Oval 110"/>
              <p:cNvSpPr>
                <a:spLocks noChangeArrowheads="1"/>
              </p:cNvSpPr>
              <p:nvPr/>
            </p:nvSpPr>
            <p:spPr bwMode="auto">
              <a:xfrm>
                <a:off x="3870433" y="2894857"/>
                <a:ext cx="82944" cy="83547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52" name="Oval 111"/>
              <p:cNvSpPr>
                <a:spLocks noChangeArrowheads="1"/>
              </p:cNvSpPr>
              <p:nvPr/>
            </p:nvSpPr>
            <p:spPr bwMode="auto">
              <a:xfrm>
                <a:off x="4045839" y="2551238"/>
                <a:ext cx="84303" cy="82199"/>
              </a:xfrm>
              <a:prstGeom prst="ellipse">
                <a:avLst/>
              </a:prstGeom>
              <a:solidFill>
                <a:srgbClr val="FF993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53" name="Oval 112"/>
              <p:cNvSpPr>
                <a:spLocks noChangeArrowheads="1"/>
              </p:cNvSpPr>
              <p:nvPr/>
            </p:nvSpPr>
            <p:spPr bwMode="auto">
              <a:xfrm>
                <a:off x="3715423" y="2482513"/>
                <a:ext cx="82944" cy="82200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54" name="Oval 113"/>
              <p:cNvSpPr>
                <a:spLocks noChangeArrowheads="1"/>
              </p:cNvSpPr>
              <p:nvPr/>
            </p:nvSpPr>
            <p:spPr bwMode="auto">
              <a:xfrm>
                <a:off x="4192690" y="3152235"/>
                <a:ext cx="84303" cy="83547"/>
              </a:xfrm>
              <a:prstGeom prst="ellipse">
                <a:avLst/>
              </a:prstGeom>
              <a:solidFill>
                <a:srgbClr val="FF993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55" name="Oval 114"/>
              <p:cNvSpPr>
                <a:spLocks noChangeArrowheads="1"/>
              </p:cNvSpPr>
              <p:nvPr/>
            </p:nvSpPr>
            <p:spPr bwMode="auto">
              <a:xfrm>
                <a:off x="4120624" y="2757409"/>
                <a:ext cx="82944" cy="83547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56" name="Oval 115"/>
              <p:cNvSpPr>
                <a:spLocks noChangeArrowheads="1"/>
              </p:cNvSpPr>
              <p:nvPr/>
            </p:nvSpPr>
            <p:spPr bwMode="auto">
              <a:xfrm>
                <a:off x="3401326" y="2584925"/>
                <a:ext cx="84303" cy="83547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57" name="Oval 116"/>
              <p:cNvSpPr>
                <a:spLocks noChangeArrowheads="1"/>
              </p:cNvSpPr>
              <p:nvPr/>
            </p:nvSpPr>
            <p:spPr bwMode="auto">
              <a:xfrm>
                <a:off x="3098105" y="3118547"/>
                <a:ext cx="84303" cy="82200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58" name="Oval 117"/>
              <p:cNvSpPr>
                <a:spLocks noChangeArrowheads="1"/>
              </p:cNvSpPr>
              <p:nvPr/>
            </p:nvSpPr>
            <p:spPr bwMode="auto">
              <a:xfrm>
                <a:off x="1799561" y="1742720"/>
                <a:ext cx="84303" cy="83547"/>
              </a:xfrm>
              <a:prstGeom prst="ellipse">
                <a:avLst/>
              </a:prstGeom>
              <a:solidFill>
                <a:srgbClr val="99CC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59" name="Oval 118"/>
              <p:cNvSpPr>
                <a:spLocks noChangeArrowheads="1"/>
              </p:cNvSpPr>
              <p:nvPr/>
            </p:nvSpPr>
            <p:spPr bwMode="auto">
              <a:xfrm>
                <a:off x="1243430" y="1021792"/>
                <a:ext cx="84303" cy="82200"/>
              </a:xfrm>
              <a:prstGeom prst="ellipse">
                <a:avLst/>
              </a:prstGeom>
              <a:solidFill>
                <a:srgbClr val="0000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60" name="Oval 119"/>
              <p:cNvSpPr>
                <a:spLocks noChangeArrowheads="1"/>
              </p:cNvSpPr>
              <p:nvPr/>
            </p:nvSpPr>
            <p:spPr bwMode="auto">
              <a:xfrm>
                <a:off x="1660868" y="1709032"/>
                <a:ext cx="82943" cy="82200"/>
              </a:xfrm>
              <a:prstGeom prst="ellipse">
                <a:avLst/>
              </a:prstGeom>
              <a:solidFill>
                <a:srgbClr val="0000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61" name="Oval 120"/>
              <p:cNvSpPr>
                <a:spLocks noChangeArrowheads="1"/>
              </p:cNvSpPr>
              <p:nvPr/>
            </p:nvSpPr>
            <p:spPr bwMode="auto">
              <a:xfrm>
                <a:off x="2324418" y="1966410"/>
                <a:ext cx="82943" cy="83547"/>
              </a:xfrm>
              <a:prstGeom prst="ellipse">
                <a:avLst/>
              </a:prstGeom>
              <a:solidFill>
                <a:srgbClr val="0000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62" name="Oval 121"/>
              <p:cNvSpPr>
                <a:spLocks noChangeArrowheads="1"/>
              </p:cNvSpPr>
              <p:nvPr/>
            </p:nvSpPr>
            <p:spPr bwMode="auto">
              <a:xfrm>
                <a:off x="2248273" y="1037962"/>
                <a:ext cx="84303" cy="83547"/>
              </a:xfrm>
              <a:prstGeom prst="ellipse">
                <a:avLst/>
              </a:prstGeom>
              <a:solidFill>
                <a:srgbClr val="0000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63" name="Oval 122"/>
              <p:cNvSpPr>
                <a:spLocks noChangeArrowheads="1"/>
              </p:cNvSpPr>
              <p:nvPr/>
            </p:nvSpPr>
            <p:spPr bwMode="auto">
              <a:xfrm>
                <a:off x="2737776" y="1950240"/>
                <a:ext cx="82943" cy="82199"/>
              </a:xfrm>
              <a:prstGeom prst="ellipse">
                <a:avLst/>
              </a:prstGeom>
              <a:solidFill>
                <a:srgbClr val="0000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64" name="Oval 123"/>
              <p:cNvSpPr>
                <a:spLocks noChangeArrowheads="1"/>
              </p:cNvSpPr>
              <p:nvPr/>
            </p:nvSpPr>
            <p:spPr bwMode="auto">
              <a:xfrm>
                <a:off x="2090544" y="1846480"/>
                <a:ext cx="82943" cy="82200"/>
              </a:xfrm>
              <a:prstGeom prst="ellipse">
                <a:avLst/>
              </a:prstGeom>
              <a:solidFill>
                <a:srgbClr val="0000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65" name="Oval 124"/>
              <p:cNvSpPr>
                <a:spLocks noChangeArrowheads="1"/>
              </p:cNvSpPr>
              <p:nvPr/>
            </p:nvSpPr>
            <p:spPr bwMode="auto">
              <a:xfrm>
                <a:off x="2116378" y="1966410"/>
                <a:ext cx="82944" cy="83547"/>
              </a:xfrm>
              <a:prstGeom prst="ellipse">
                <a:avLst/>
              </a:prstGeom>
              <a:solidFill>
                <a:srgbClr val="0000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66" name="Oval 125"/>
              <p:cNvSpPr>
                <a:spLocks noChangeArrowheads="1"/>
              </p:cNvSpPr>
              <p:nvPr/>
            </p:nvSpPr>
            <p:spPr bwMode="auto">
              <a:xfrm>
                <a:off x="2052471" y="1846480"/>
                <a:ext cx="82943" cy="82200"/>
              </a:xfrm>
              <a:prstGeom prst="ellipse">
                <a:avLst/>
              </a:prstGeom>
              <a:solidFill>
                <a:srgbClr val="0000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67" name="Text Box 128"/>
              <p:cNvSpPr txBox="1">
                <a:spLocks noChangeArrowheads="1"/>
              </p:cNvSpPr>
              <p:nvPr/>
            </p:nvSpPr>
            <p:spPr bwMode="auto">
              <a:xfrm>
                <a:off x="802876" y="2679252"/>
                <a:ext cx="1331111" cy="27918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200" dirty="0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R²=0.79; </a:t>
                </a:r>
                <a:r>
                  <a:rPr lang="fr-FR" sz="1200" i="1" dirty="0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p</a:t>
                </a:r>
                <a:r>
                  <a:rPr lang="fr-FR" sz="1200" dirty="0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&lt;0.0001</a:t>
                </a:r>
                <a:endParaRPr lang="fr-FR" sz="1200" dirty="0">
                  <a:solidFill>
                    <a:srgbClr val="000000"/>
                  </a:solidFill>
                  <a:latin typeface="Calibri"/>
                  <a:ea typeface="Times New Roman" charset="0"/>
                  <a:cs typeface="Calibri"/>
                </a:endParaRPr>
              </a:p>
            </p:txBody>
          </p:sp>
          <p:sp>
            <p:nvSpPr>
              <p:cNvPr id="68" name="Text Box 129"/>
              <p:cNvSpPr txBox="1">
                <a:spLocks noChangeArrowheads="1"/>
              </p:cNvSpPr>
              <p:nvPr/>
            </p:nvSpPr>
            <p:spPr bwMode="auto">
              <a:xfrm>
                <a:off x="3670301" y="2690033"/>
                <a:ext cx="596900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MX06</a:t>
                </a:r>
                <a:endParaRPr lang="en-US" sz="900" dirty="0">
                  <a:solidFill>
                    <a:srgbClr val="000000"/>
                  </a:solidFill>
                  <a:latin typeface="Calibri"/>
                  <a:ea typeface="Times New Roman" charset="0"/>
                  <a:cs typeface="Calibri"/>
                </a:endParaRPr>
              </a:p>
            </p:txBody>
          </p:sp>
          <p:sp>
            <p:nvSpPr>
              <p:cNvPr id="69" name="Text Box 130"/>
              <p:cNvSpPr txBox="1">
                <a:spLocks noChangeArrowheads="1"/>
              </p:cNvSpPr>
              <p:nvPr/>
            </p:nvSpPr>
            <p:spPr bwMode="auto">
              <a:xfrm>
                <a:off x="3485629" y="2845764"/>
                <a:ext cx="452790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BR03</a:t>
                </a:r>
              </a:p>
            </p:txBody>
          </p:sp>
          <p:sp>
            <p:nvSpPr>
              <p:cNvPr id="70" name="Text Box 131"/>
              <p:cNvSpPr txBox="1">
                <a:spLocks noChangeArrowheads="1"/>
              </p:cNvSpPr>
              <p:nvPr/>
            </p:nvSpPr>
            <p:spPr bwMode="auto">
              <a:xfrm>
                <a:off x="3890829" y="2415137"/>
                <a:ext cx="682471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MX05</a:t>
                </a:r>
              </a:p>
            </p:txBody>
          </p:sp>
          <p:sp>
            <p:nvSpPr>
              <p:cNvPr id="71" name="Text Box 132"/>
              <p:cNvSpPr txBox="1">
                <a:spLocks noChangeArrowheads="1"/>
              </p:cNvSpPr>
              <p:nvPr/>
            </p:nvSpPr>
            <p:spPr bwMode="auto">
              <a:xfrm>
                <a:off x="3601185" y="2328895"/>
                <a:ext cx="522517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BR00</a:t>
                </a:r>
                <a:endParaRPr lang="en-US" sz="900" dirty="0">
                  <a:solidFill>
                    <a:srgbClr val="000000"/>
                  </a:solidFill>
                  <a:latin typeface="Calibri"/>
                  <a:ea typeface="Times New Roman" charset="0"/>
                  <a:cs typeface="Calibri"/>
                </a:endParaRPr>
              </a:p>
            </p:txBody>
          </p:sp>
          <p:sp>
            <p:nvSpPr>
              <p:cNvPr id="72" name="Text Box 133"/>
              <p:cNvSpPr txBox="1">
                <a:spLocks noChangeArrowheads="1"/>
              </p:cNvSpPr>
              <p:nvPr/>
            </p:nvSpPr>
            <p:spPr bwMode="auto">
              <a:xfrm>
                <a:off x="2954341" y="2549890"/>
                <a:ext cx="752042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BdM84</a:t>
                </a:r>
              </a:p>
            </p:txBody>
          </p:sp>
          <p:sp>
            <p:nvSpPr>
              <p:cNvPr id="73" name="Text Box 134"/>
              <p:cNvSpPr txBox="1">
                <a:spLocks noChangeArrowheads="1"/>
              </p:cNvSpPr>
              <p:nvPr/>
            </p:nvSpPr>
            <p:spPr bwMode="auto">
              <a:xfrm>
                <a:off x="4097859" y="2605247"/>
                <a:ext cx="648703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BdM02</a:t>
                </a:r>
              </a:p>
            </p:txBody>
          </p:sp>
          <p:sp>
            <p:nvSpPr>
              <p:cNvPr id="74" name="Text Box 135"/>
              <p:cNvSpPr txBox="1">
                <a:spLocks noChangeArrowheads="1"/>
              </p:cNvSpPr>
              <p:nvPr/>
            </p:nvSpPr>
            <p:spPr bwMode="auto">
              <a:xfrm>
                <a:off x="1547664" y="1791122"/>
                <a:ext cx="603722" cy="2371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UK47</a:t>
                </a:r>
              </a:p>
            </p:txBody>
          </p:sp>
          <p:sp>
            <p:nvSpPr>
              <p:cNvPr id="75" name="Text Box 136"/>
              <p:cNvSpPr txBox="1">
                <a:spLocks noChangeArrowheads="1"/>
              </p:cNvSpPr>
              <p:nvPr/>
            </p:nvSpPr>
            <p:spPr bwMode="auto">
              <a:xfrm>
                <a:off x="1062586" y="803492"/>
                <a:ext cx="494943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SY96</a:t>
                </a:r>
              </a:p>
            </p:txBody>
          </p:sp>
          <p:sp>
            <p:nvSpPr>
              <p:cNvPr id="76" name="Text Box 137"/>
              <p:cNvSpPr txBox="1">
                <a:spLocks noChangeArrowheads="1"/>
              </p:cNvSpPr>
              <p:nvPr/>
            </p:nvSpPr>
            <p:spPr bwMode="auto">
              <a:xfrm>
                <a:off x="1399799" y="1558108"/>
                <a:ext cx="494943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SY97</a:t>
                </a:r>
              </a:p>
            </p:txBody>
          </p:sp>
          <p:sp>
            <p:nvSpPr>
              <p:cNvPr id="77" name="Text Box 138"/>
              <p:cNvSpPr txBox="1">
                <a:spLocks noChangeArrowheads="1"/>
              </p:cNvSpPr>
              <p:nvPr/>
            </p:nvSpPr>
            <p:spPr bwMode="auto">
              <a:xfrm>
                <a:off x="2270028" y="2013573"/>
                <a:ext cx="550690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SY98</a:t>
                </a:r>
              </a:p>
            </p:txBody>
          </p:sp>
          <p:sp>
            <p:nvSpPr>
              <p:cNvPr id="78" name="Text Box 139"/>
              <p:cNvSpPr txBox="1">
                <a:spLocks noChangeArrowheads="1"/>
              </p:cNvSpPr>
              <p:nvPr/>
            </p:nvSpPr>
            <p:spPr bwMode="auto">
              <a:xfrm>
                <a:off x="2106860" y="868174"/>
                <a:ext cx="497662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SY99</a:t>
                </a:r>
              </a:p>
            </p:txBody>
          </p:sp>
          <p:sp>
            <p:nvSpPr>
              <p:cNvPr id="79" name="Text Box 140"/>
              <p:cNvSpPr txBox="1">
                <a:spLocks noChangeArrowheads="1"/>
              </p:cNvSpPr>
              <p:nvPr/>
            </p:nvSpPr>
            <p:spPr bwMode="auto">
              <a:xfrm>
                <a:off x="2604522" y="1797969"/>
                <a:ext cx="577886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SY00</a:t>
                </a:r>
              </a:p>
            </p:txBody>
          </p:sp>
          <p:sp>
            <p:nvSpPr>
              <p:cNvPr id="80" name="Text Box 141"/>
              <p:cNvSpPr txBox="1">
                <a:spLocks noChangeArrowheads="1"/>
              </p:cNvSpPr>
              <p:nvPr/>
            </p:nvSpPr>
            <p:spPr bwMode="auto">
              <a:xfrm>
                <a:off x="2090543" y="1717117"/>
                <a:ext cx="730175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SY01</a:t>
                </a:r>
              </a:p>
            </p:txBody>
          </p:sp>
          <p:sp>
            <p:nvSpPr>
              <p:cNvPr id="81" name="Text Box 142"/>
              <p:cNvSpPr txBox="1">
                <a:spLocks noChangeArrowheads="1"/>
              </p:cNvSpPr>
              <p:nvPr/>
            </p:nvSpPr>
            <p:spPr bwMode="auto">
              <a:xfrm>
                <a:off x="1989922" y="2024353"/>
                <a:ext cx="621397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SY02</a:t>
                </a:r>
              </a:p>
            </p:txBody>
          </p:sp>
          <p:sp>
            <p:nvSpPr>
              <p:cNvPr id="82" name="Text Box 143"/>
              <p:cNvSpPr txBox="1">
                <a:spLocks noChangeArrowheads="1"/>
              </p:cNvSpPr>
              <p:nvPr/>
            </p:nvSpPr>
            <p:spPr bwMode="auto">
              <a:xfrm>
                <a:off x="1845101" y="1670566"/>
                <a:ext cx="761450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SY03</a:t>
                </a:r>
              </a:p>
            </p:txBody>
          </p:sp>
          <p:sp>
            <p:nvSpPr>
              <p:cNvPr id="83" name="Text Box 144"/>
              <p:cNvSpPr txBox="1">
                <a:spLocks noChangeArrowheads="1"/>
              </p:cNvSpPr>
              <p:nvPr/>
            </p:nvSpPr>
            <p:spPr bwMode="auto">
              <a:xfrm>
                <a:off x="3151135" y="3067341"/>
                <a:ext cx="675662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BdM85</a:t>
                </a:r>
              </a:p>
            </p:txBody>
          </p:sp>
          <p:sp>
            <p:nvSpPr>
              <p:cNvPr id="84" name="Text Box 145"/>
              <p:cNvSpPr txBox="1">
                <a:spLocks noChangeArrowheads="1"/>
              </p:cNvSpPr>
              <p:nvPr/>
            </p:nvSpPr>
            <p:spPr bwMode="auto">
              <a:xfrm>
                <a:off x="4107990" y="3202094"/>
                <a:ext cx="752042" cy="24840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fr-FR" sz="10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MX07</a:t>
                </a:r>
              </a:p>
            </p:txBody>
          </p:sp>
          <p:sp>
            <p:nvSpPr>
              <p:cNvPr id="85" name="Text Box 146"/>
              <p:cNvSpPr txBox="1">
                <a:spLocks noChangeArrowheads="1"/>
              </p:cNvSpPr>
              <p:nvPr/>
            </p:nvSpPr>
            <p:spPr bwMode="auto">
              <a:xfrm>
                <a:off x="3675652" y="2964929"/>
                <a:ext cx="554770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BR01</a:t>
                </a:r>
              </a:p>
            </p:txBody>
          </p:sp>
          <p:sp>
            <p:nvSpPr>
              <p:cNvPr id="86" name="Text Box 147"/>
              <p:cNvSpPr txBox="1">
                <a:spLocks noChangeArrowheads="1"/>
              </p:cNvSpPr>
              <p:nvPr/>
            </p:nvSpPr>
            <p:spPr bwMode="auto">
              <a:xfrm>
                <a:off x="4032242" y="2803225"/>
                <a:ext cx="588902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BR02</a:t>
                </a:r>
              </a:p>
            </p:txBody>
          </p:sp>
          <p:sp>
            <p:nvSpPr>
              <p:cNvPr id="87" name="ZoneTexte 86"/>
              <p:cNvSpPr txBox="1"/>
              <p:nvPr/>
            </p:nvSpPr>
            <p:spPr>
              <a:xfrm>
                <a:off x="1371600" y="3761601"/>
                <a:ext cx="2667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Température hivernale moyenne (°C)</a:t>
                </a:r>
                <a:endParaRPr lang="fr-FR" sz="1200" dirty="0"/>
              </a:p>
            </p:txBody>
          </p:sp>
          <p:sp>
            <p:nvSpPr>
              <p:cNvPr id="88" name="ZoneTexte 87"/>
              <p:cNvSpPr txBox="1"/>
              <p:nvPr/>
            </p:nvSpPr>
            <p:spPr>
              <a:xfrm rot="16200000">
                <a:off x="-1129133" y="1957995"/>
                <a:ext cx="2667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Premier jour d’observation</a:t>
                </a:r>
                <a:endParaRPr lang="fr-FR" sz="1200" dirty="0"/>
              </a:p>
            </p:txBody>
          </p:sp>
          <p:sp>
            <p:nvSpPr>
              <p:cNvPr id="89" name="Oval 111"/>
              <p:cNvSpPr>
                <a:spLocks noChangeArrowheads="1"/>
              </p:cNvSpPr>
              <p:nvPr/>
            </p:nvSpPr>
            <p:spPr bwMode="auto">
              <a:xfrm>
                <a:off x="3670300" y="2787650"/>
                <a:ext cx="84303" cy="82199"/>
              </a:xfrm>
              <a:prstGeom prst="ellipse">
                <a:avLst/>
              </a:prstGeom>
              <a:solidFill>
                <a:srgbClr val="FF993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90" name="Oval 111"/>
              <p:cNvSpPr>
                <a:spLocks noChangeArrowheads="1"/>
              </p:cNvSpPr>
              <p:nvPr/>
            </p:nvSpPr>
            <p:spPr bwMode="auto">
              <a:xfrm>
                <a:off x="3962400" y="3124200"/>
                <a:ext cx="84303" cy="82199"/>
              </a:xfrm>
              <a:prstGeom prst="ellipse">
                <a:avLst/>
              </a:prstGeom>
              <a:solidFill>
                <a:srgbClr val="FF993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91" name="Oval 111"/>
              <p:cNvSpPr>
                <a:spLocks noChangeArrowheads="1"/>
              </p:cNvSpPr>
              <p:nvPr/>
            </p:nvSpPr>
            <p:spPr bwMode="auto">
              <a:xfrm>
                <a:off x="3568700" y="2489200"/>
                <a:ext cx="84303" cy="82199"/>
              </a:xfrm>
              <a:prstGeom prst="ellipse">
                <a:avLst/>
              </a:prstGeom>
              <a:solidFill>
                <a:srgbClr val="FF993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900">
                  <a:latin typeface="Calibri"/>
                  <a:cs typeface="Calibri"/>
                </a:endParaRPr>
              </a:p>
            </p:txBody>
          </p:sp>
          <p:sp>
            <p:nvSpPr>
              <p:cNvPr id="92" name="Text Box 132"/>
              <p:cNvSpPr txBox="1">
                <a:spLocks noChangeArrowheads="1"/>
              </p:cNvSpPr>
              <p:nvPr/>
            </p:nvSpPr>
            <p:spPr bwMode="auto">
              <a:xfrm>
                <a:off x="3797300" y="3163264"/>
                <a:ext cx="575782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MX08</a:t>
                </a:r>
                <a:endParaRPr lang="en-US" sz="900" dirty="0">
                  <a:solidFill>
                    <a:srgbClr val="000000"/>
                  </a:solidFill>
                  <a:latin typeface="Calibri"/>
                  <a:ea typeface="Times New Roman" charset="0"/>
                  <a:cs typeface="Calibri"/>
                </a:endParaRPr>
              </a:p>
            </p:txBody>
          </p:sp>
          <p:sp>
            <p:nvSpPr>
              <p:cNvPr id="93" name="Text Box 132"/>
              <p:cNvSpPr txBox="1">
                <a:spLocks noChangeArrowheads="1"/>
              </p:cNvSpPr>
              <p:nvPr/>
            </p:nvSpPr>
            <p:spPr bwMode="auto">
              <a:xfrm>
                <a:off x="3243329" y="2730500"/>
                <a:ext cx="608591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MX09</a:t>
                </a:r>
                <a:endParaRPr lang="en-US" sz="900" dirty="0">
                  <a:solidFill>
                    <a:srgbClr val="000000"/>
                  </a:solidFill>
                  <a:latin typeface="Calibri"/>
                  <a:ea typeface="Times New Roman" charset="0"/>
                  <a:cs typeface="Calibri"/>
                </a:endParaRPr>
              </a:p>
            </p:txBody>
          </p:sp>
          <p:sp>
            <p:nvSpPr>
              <p:cNvPr id="94" name="Text Box 132"/>
              <p:cNvSpPr txBox="1">
                <a:spLocks noChangeArrowheads="1"/>
              </p:cNvSpPr>
              <p:nvPr/>
            </p:nvSpPr>
            <p:spPr bwMode="auto">
              <a:xfrm>
                <a:off x="3257839" y="2349500"/>
                <a:ext cx="522517" cy="2330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49263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dirty="0" smtClean="0">
                    <a:solidFill>
                      <a:srgbClr val="000000"/>
                    </a:solidFill>
                    <a:latin typeface="Calibri"/>
                    <a:ea typeface="Times New Roman" charset="0"/>
                    <a:cs typeface="Calibri"/>
                  </a:rPr>
                  <a:t>MX10</a:t>
                </a:r>
                <a:endParaRPr lang="en-US" sz="900" dirty="0">
                  <a:solidFill>
                    <a:srgbClr val="000000"/>
                  </a:solidFill>
                  <a:latin typeface="Calibri"/>
                  <a:ea typeface="Times New Roman" charset="0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3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5743"/>
          </a:xfrm>
          <a:prstGeom prst="rect">
            <a:avLst/>
          </a:prstGeom>
          <a:solidFill>
            <a:srgbClr val="0C4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/>
              <a:t>Méthodologie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7449" y="642587"/>
            <a:ext cx="42720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Site Ile </a:t>
            </a:r>
            <a:r>
              <a:rPr lang="fr-FR" dirty="0" err="1" smtClean="0"/>
              <a:t>Louet</a:t>
            </a:r>
            <a:r>
              <a:rPr lang="fr-FR" dirty="0"/>
              <a:t> </a:t>
            </a:r>
            <a:r>
              <a:rPr lang="fr-FR" dirty="0" smtClean="0"/>
              <a:t>, Baie de Morlaix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Toutes les 2 semaines, pleine mer de morte-eau (alternance avec SOMLIT)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Filets à plancton (type WP2)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Traits </a:t>
            </a:r>
            <a:r>
              <a:rPr lang="fr-FR" dirty="0"/>
              <a:t>verticaux </a:t>
            </a:r>
            <a:r>
              <a:rPr lang="fr-FR" dirty="0" smtClean="0"/>
              <a:t>fond-surface (3 X 63µm, 2 X 200 µm)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Un trait horizontal 200 µm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+ Profil CTD, bouteille NISKIN, + autres selon projets (</a:t>
            </a:r>
            <a:r>
              <a:rPr lang="fr-FR" dirty="0" err="1" smtClean="0"/>
              <a:t>e.g</a:t>
            </a:r>
            <a:r>
              <a:rPr lang="fr-FR" dirty="0" smtClean="0"/>
              <a:t>. filet 20 µm)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r="18090"/>
          <a:stretch/>
        </p:blipFill>
        <p:spPr bwMode="auto">
          <a:xfrm>
            <a:off x="4878110" y="693989"/>
            <a:ext cx="3459645" cy="363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76" y="4439079"/>
            <a:ext cx="3628382" cy="241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5743"/>
          </a:xfrm>
          <a:prstGeom prst="rect">
            <a:avLst/>
          </a:prstGeom>
          <a:solidFill>
            <a:srgbClr val="0C4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/>
              <a:t>Méthodologie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677891" y="790720"/>
            <a:ext cx="3788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/>
              <a:t>Ce qui a changé : rien ou presque…</a:t>
            </a:r>
          </a:p>
        </p:txBody>
      </p:sp>
      <p:pic>
        <p:nvPicPr>
          <p:cNvPr id="7" name="Picture 1057" descr="my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113" y="1472706"/>
            <a:ext cx="2575705" cy="208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6" t="27857" r="28774"/>
          <a:stretch/>
        </p:blipFill>
        <p:spPr>
          <a:xfrm>
            <a:off x="5461511" y="1472706"/>
            <a:ext cx="2824669" cy="2081417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3878525" y="2526176"/>
            <a:ext cx="1130710" cy="21631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71264" y="4339907"/>
            <a:ext cx="69885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/>
              <a:t>Formol et éthanol					Ethanol (2008)</a:t>
            </a:r>
          </a:p>
          <a:p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/>
              <a:t>Traitement des échantillons</a:t>
            </a:r>
          </a:p>
          <a:p>
            <a:pPr lvl="2"/>
            <a:r>
              <a:rPr lang="fr-FR" sz="1600" dirty="0" smtClean="0"/>
              <a:t>Selon les projets</a:t>
            </a:r>
          </a:p>
          <a:p>
            <a:pPr lvl="2"/>
            <a:r>
              <a:rPr lang="fr-FR" sz="1600" dirty="0" smtClean="0"/>
              <a:t>Evolution des techniques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3668525" y="4339907"/>
            <a:ext cx="1582994" cy="23461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25743"/>
          </a:xfrm>
          <a:prstGeom prst="rect">
            <a:avLst/>
          </a:prstGeom>
          <a:solidFill>
            <a:srgbClr val="0C4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/>
              <a:t>Maintien du suivi</a:t>
            </a:r>
            <a:endParaRPr lang="fr-FR" sz="2400" b="1" dirty="0"/>
          </a:p>
        </p:txBody>
      </p:sp>
      <p:sp>
        <p:nvSpPr>
          <p:cNvPr id="6" name="Pentagone 5"/>
          <p:cNvSpPr/>
          <p:nvPr/>
        </p:nvSpPr>
        <p:spPr>
          <a:xfrm>
            <a:off x="220880" y="2306252"/>
            <a:ext cx="8856446" cy="7507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20879" y="2306252"/>
            <a:ext cx="476250" cy="75077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2005</a:t>
            </a:r>
            <a:endParaRPr lang="fr-FR" sz="1050" dirty="0"/>
          </a:p>
        </p:txBody>
      </p:sp>
      <p:sp>
        <p:nvSpPr>
          <p:cNvPr id="8" name="Rectangle 7"/>
          <p:cNvSpPr/>
          <p:nvPr/>
        </p:nvSpPr>
        <p:spPr>
          <a:xfrm>
            <a:off x="697129" y="2306252"/>
            <a:ext cx="476250" cy="75077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2006</a:t>
            </a:r>
            <a:endParaRPr lang="fr-FR" sz="1050" dirty="0"/>
          </a:p>
        </p:txBody>
      </p:sp>
      <p:sp>
        <p:nvSpPr>
          <p:cNvPr id="9" name="Rectangle 8"/>
          <p:cNvSpPr/>
          <p:nvPr/>
        </p:nvSpPr>
        <p:spPr>
          <a:xfrm>
            <a:off x="1173379" y="2306252"/>
            <a:ext cx="476250" cy="75077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2007</a:t>
            </a:r>
            <a:endParaRPr lang="fr-FR" sz="1050" dirty="0"/>
          </a:p>
        </p:txBody>
      </p:sp>
      <p:sp>
        <p:nvSpPr>
          <p:cNvPr id="10" name="Rectangle 9"/>
          <p:cNvSpPr/>
          <p:nvPr/>
        </p:nvSpPr>
        <p:spPr>
          <a:xfrm>
            <a:off x="1649629" y="2306252"/>
            <a:ext cx="476250" cy="75077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2008</a:t>
            </a:r>
            <a:endParaRPr lang="fr-FR" sz="1050" dirty="0"/>
          </a:p>
        </p:txBody>
      </p:sp>
      <p:sp>
        <p:nvSpPr>
          <p:cNvPr id="11" name="Rectangle 10"/>
          <p:cNvSpPr/>
          <p:nvPr/>
        </p:nvSpPr>
        <p:spPr>
          <a:xfrm>
            <a:off x="2127683" y="2306252"/>
            <a:ext cx="476250" cy="75077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2009</a:t>
            </a:r>
            <a:endParaRPr lang="fr-FR" sz="1050" dirty="0"/>
          </a:p>
        </p:txBody>
      </p:sp>
      <p:sp>
        <p:nvSpPr>
          <p:cNvPr id="12" name="Rectangle 11"/>
          <p:cNvSpPr/>
          <p:nvPr/>
        </p:nvSpPr>
        <p:spPr>
          <a:xfrm>
            <a:off x="2602129" y="2306252"/>
            <a:ext cx="476250" cy="75077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2010</a:t>
            </a:r>
            <a:endParaRPr lang="fr-FR" sz="1050" dirty="0"/>
          </a:p>
        </p:txBody>
      </p:sp>
      <p:sp>
        <p:nvSpPr>
          <p:cNvPr id="13" name="Rectangle 12"/>
          <p:cNvSpPr/>
          <p:nvPr/>
        </p:nvSpPr>
        <p:spPr>
          <a:xfrm>
            <a:off x="3078379" y="2306252"/>
            <a:ext cx="476250" cy="75077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2011</a:t>
            </a:r>
            <a:endParaRPr lang="fr-FR" sz="1050" dirty="0"/>
          </a:p>
        </p:txBody>
      </p:sp>
      <p:sp>
        <p:nvSpPr>
          <p:cNvPr id="14" name="Rectangle 13"/>
          <p:cNvSpPr/>
          <p:nvPr/>
        </p:nvSpPr>
        <p:spPr>
          <a:xfrm>
            <a:off x="3543300" y="2306252"/>
            <a:ext cx="476250" cy="75077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2012</a:t>
            </a:r>
            <a:endParaRPr lang="fr-FR" sz="1050" dirty="0"/>
          </a:p>
        </p:txBody>
      </p:sp>
      <p:sp>
        <p:nvSpPr>
          <p:cNvPr id="15" name="Rectangle 14"/>
          <p:cNvSpPr/>
          <p:nvPr/>
        </p:nvSpPr>
        <p:spPr>
          <a:xfrm>
            <a:off x="4008221" y="2306252"/>
            <a:ext cx="476250" cy="75077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2013</a:t>
            </a:r>
            <a:endParaRPr lang="fr-FR" sz="1050" dirty="0"/>
          </a:p>
        </p:txBody>
      </p:sp>
      <p:sp>
        <p:nvSpPr>
          <p:cNvPr id="16" name="Rectangle 15"/>
          <p:cNvSpPr/>
          <p:nvPr/>
        </p:nvSpPr>
        <p:spPr>
          <a:xfrm>
            <a:off x="4476750" y="2306252"/>
            <a:ext cx="476250" cy="75077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2014</a:t>
            </a:r>
            <a:endParaRPr lang="fr-FR" sz="1050" dirty="0"/>
          </a:p>
        </p:txBody>
      </p:sp>
      <p:sp>
        <p:nvSpPr>
          <p:cNvPr id="17" name="Rectangle 16"/>
          <p:cNvSpPr/>
          <p:nvPr/>
        </p:nvSpPr>
        <p:spPr>
          <a:xfrm>
            <a:off x="4953000" y="2306252"/>
            <a:ext cx="476250" cy="75077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2015</a:t>
            </a:r>
            <a:endParaRPr lang="fr-FR" sz="1050" dirty="0"/>
          </a:p>
        </p:txBody>
      </p:sp>
      <p:sp>
        <p:nvSpPr>
          <p:cNvPr id="18" name="Rectangle 17"/>
          <p:cNvSpPr/>
          <p:nvPr/>
        </p:nvSpPr>
        <p:spPr>
          <a:xfrm>
            <a:off x="5429250" y="2306252"/>
            <a:ext cx="476250" cy="75077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2016</a:t>
            </a:r>
            <a:endParaRPr lang="fr-FR" sz="1050" dirty="0"/>
          </a:p>
        </p:txBody>
      </p:sp>
      <p:sp>
        <p:nvSpPr>
          <p:cNvPr id="19" name="Rectangle 18"/>
          <p:cNvSpPr/>
          <p:nvPr/>
        </p:nvSpPr>
        <p:spPr>
          <a:xfrm>
            <a:off x="5880533" y="2306252"/>
            <a:ext cx="476250" cy="75077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2017</a:t>
            </a:r>
            <a:endParaRPr lang="fr-FR" sz="1050" dirty="0"/>
          </a:p>
        </p:txBody>
      </p:sp>
      <p:sp>
        <p:nvSpPr>
          <p:cNvPr id="20" name="Rectangle 19"/>
          <p:cNvSpPr/>
          <p:nvPr/>
        </p:nvSpPr>
        <p:spPr>
          <a:xfrm>
            <a:off x="6342394" y="2306252"/>
            <a:ext cx="476250" cy="75077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2018</a:t>
            </a:r>
            <a:endParaRPr lang="fr-FR" sz="1050" dirty="0"/>
          </a:p>
        </p:txBody>
      </p:sp>
      <p:sp>
        <p:nvSpPr>
          <p:cNvPr id="21" name="Rectangle 20"/>
          <p:cNvSpPr/>
          <p:nvPr/>
        </p:nvSpPr>
        <p:spPr>
          <a:xfrm>
            <a:off x="6810821" y="2306252"/>
            <a:ext cx="476250" cy="75077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2019</a:t>
            </a:r>
            <a:endParaRPr lang="fr-FR" sz="1050" dirty="0"/>
          </a:p>
        </p:txBody>
      </p:sp>
      <p:sp>
        <p:nvSpPr>
          <p:cNvPr id="22" name="ZoneTexte 21"/>
          <p:cNvSpPr txBox="1"/>
          <p:nvPr/>
        </p:nvSpPr>
        <p:spPr>
          <a:xfrm>
            <a:off x="2748064" y="1933575"/>
            <a:ext cx="1976336" cy="307777"/>
          </a:xfrm>
          <a:prstGeom prst="rect">
            <a:avLst/>
          </a:prstGeom>
          <a:solidFill>
            <a:srgbClr val="FF5050">
              <a:alpha val="70000"/>
            </a:srgb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Marinexus</a:t>
            </a:r>
            <a:r>
              <a:rPr lang="fr-FR" sz="1400" dirty="0" smtClean="0"/>
              <a:t> (</a:t>
            </a:r>
            <a:r>
              <a:rPr lang="fr-FR" sz="1400" dirty="0" err="1" smtClean="0"/>
              <a:t>Interreg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0" y="1933575"/>
            <a:ext cx="1976336" cy="307777"/>
          </a:xfrm>
          <a:prstGeom prst="rect">
            <a:avLst/>
          </a:prstGeom>
          <a:solidFill>
            <a:srgbClr val="FF5050">
              <a:alpha val="70000"/>
            </a:srgb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NoE</a:t>
            </a:r>
            <a:r>
              <a:rPr lang="fr-FR" sz="1400" dirty="0" smtClean="0"/>
              <a:t> Marine </a:t>
            </a:r>
            <a:r>
              <a:rPr lang="fr-FR" sz="1400" dirty="0" err="1" smtClean="0"/>
              <a:t>Genomics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281309" y="1344568"/>
            <a:ext cx="1117889" cy="523220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CRENULA (EC2CO)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5592350" y="1933574"/>
            <a:ext cx="2065749" cy="307777"/>
          </a:xfrm>
          <a:prstGeom prst="rect">
            <a:avLst/>
          </a:prstGeom>
          <a:solidFill>
            <a:srgbClr val="FF5050">
              <a:alpha val="70000"/>
            </a:srgb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Aquanis2.0 (Fond. Total)</a:t>
            </a:r>
            <a:endParaRPr lang="fr-FR" sz="1400" dirty="0"/>
          </a:p>
        </p:txBody>
      </p:sp>
      <p:sp>
        <p:nvSpPr>
          <p:cNvPr id="26" name="Rectangle 25"/>
          <p:cNvSpPr/>
          <p:nvPr/>
        </p:nvSpPr>
        <p:spPr>
          <a:xfrm>
            <a:off x="2784329" y="681212"/>
            <a:ext cx="3754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Divers </a:t>
            </a:r>
            <a:r>
              <a:rPr lang="fr-FR" b="1" dirty="0">
                <a:solidFill>
                  <a:srgbClr val="0070C0"/>
                </a:solidFill>
              </a:rPr>
              <a:t>projets de recherche </a:t>
            </a:r>
            <a:r>
              <a:rPr lang="fr-FR" b="1" dirty="0" smtClean="0">
                <a:solidFill>
                  <a:srgbClr val="0070C0"/>
                </a:solidFill>
              </a:rPr>
              <a:t>et thèses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50848" y="6038748"/>
            <a:ext cx="7005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Hétérogénéité des approches, </a:t>
            </a:r>
            <a:r>
              <a:rPr lang="fr-FR" dirty="0" smtClean="0">
                <a:solidFill>
                  <a:srgbClr val="C00000"/>
                </a:solidFill>
              </a:rPr>
              <a:t>faible pourcentage d’échantillons analysés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58625" y="2318358"/>
            <a:ext cx="1247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Vers un observatoire génomique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607375" y="249697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469880" y="1344568"/>
            <a:ext cx="2817191" cy="307777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Appels d’offres Navires de station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222684" y="3218076"/>
            <a:ext cx="4261788" cy="307777"/>
          </a:xfrm>
          <a:prstGeom prst="rect">
            <a:avLst/>
          </a:prstGeom>
          <a:solidFill>
            <a:srgbClr val="FF5050">
              <a:alpha val="70000"/>
            </a:srgb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Identification morphologique – </a:t>
            </a:r>
            <a:r>
              <a:rPr lang="fr-FR" sz="1400" i="1" dirty="0" smtClean="0"/>
              <a:t>C. </a:t>
            </a:r>
            <a:r>
              <a:rPr lang="fr-FR" sz="1400" i="1" dirty="0" err="1" smtClean="0"/>
              <a:t>fornicata</a:t>
            </a:r>
            <a:endParaRPr lang="fr-FR" sz="1400" i="1" dirty="0"/>
          </a:p>
        </p:txBody>
      </p:sp>
      <p:sp useBgFill="1">
        <p:nvSpPr>
          <p:cNvPr id="32" name="Rectangle 31"/>
          <p:cNvSpPr/>
          <p:nvPr/>
        </p:nvSpPr>
        <p:spPr>
          <a:xfrm>
            <a:off x="3078379" y="3218076"/>
            <a:ext cx="579221" cy="30777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rayée 32"/>
          <p:cNvSpPr/>
          <p:nvPr/>
        </p:nvSpPr>
        <p:spPr>
          <a:xfrm>
            <a:off x="2281309" y="3593004"/>
            <a:ext cx="1833492" cy="777332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Barcoding</a:t>
            </a:r>
            <a:r>
              <a:rPr lang="fr-FR" sz="1400" dirty="0" smtClean="0">
                <a:solidFill>
                  <a:schemeClr val="tx1"/>
                </a:solidFill>
              </a:rPr>
              <a:t> individuel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4" name="Flèche droite rayée 33"/>
          <p:cNvSpPr/>
          <p:nvPr/>
        </p:nvSpPr>
        <p:spPr>
          <a:xfrm>
            <a:off x="2784329" y="4293475"/>
            <a:ext cx="1833492" cy="777332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Metabarcoding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5028" y="5237457"/>
            <a:ext cx="5033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Divers outils (morphologie, biologie moléculaire)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6" name="Flèche droite 35"/>
          <p:cNvSpPr/>
          <p:nvPr/>
        </p:nvSpPr>
        <p:spPr>
          <a:xfrm>
            <a:off x="500555" y="6106107"/>
            <a:ext cx="936176" cy="30197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4914900" y="3218076"/>
            <a:ext cx="926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Exemple 1</a:t>
            </a:r>
            <a:endParaRPr lang="fr-FR" sz="1400" i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4914899" y="3782436"/>
            <a:ext cx="926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Exemple 2</a:t>
            </a:r>
            <a:endParaRPr lang="fr-FR" sz="1400" i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4914898" y="4510967"/>
            <a:ext cx="926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Exemple 3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5504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ZoneTexte 189"/>
          <p:cNvSpPr txBox="1"/>
          <p:nvPr/>
        </p:nvSpPr>
        <p:spPr>
          <a:xfrm>
            <a:off x="5887470" y="4071263"/>
            <a:ext cx="236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D’après les thèses de François </a:t>
            </a:r>
            <a:r>
              <a:rPr lang="fr-FR" sz="1100" dirty="0" err="1" smtClean="0"/>
              <a:t>Rigal</a:t>
            </a:r>
            <a:r>
              <a:rPr lang="fr-FR" sz="1100" dirty="0" smtClean="0"/>
              <a:t> (2009) et Fanny Leroy (2011)</a:t>
            </a:r>
            <a:endParaRPr lang="fr-FR" sz="1100" dirty="0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841701"/>
              </p:ext>
            </p:extLst>
          </p:nvPr>
        </p:nvGraphicFramePr>
        <p:xfrm>
          <a:off x="66675" y="856886"/>
          <a:ext cx="6143625" cy="4354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0"/>
            <a:ext cx="9144000" cy="525743"/>
          </a:xfrm>
          <a:prstGeom prst="rect">
            <a:avLst/>
          </a:prstGeom>
          <a:solidFill>
            <a:srgbClr val="0C4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/>
              <a:t>Exemple 1 : suivi des abondances larvaires de </a:t>
            </a:r>
            <a:r>
              <a:rPr lang="fr-FR" sz="2400" b="1" i="1" dirty="0" err="1" smtClean="0"/>
              <a:t>Crepidula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fornicata</a:t>
            </a:r>
            <a:endParaRPr lang="fr-FR" sz="2400" b="1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20" y="1001715"/>
            <a:ext cx="2066059" cy="1854000"/>
          </a:xfrm>
          <a:prstGeom prst="rect">
            <a:avLst/>
          </a:prstGeom>
        </p:spPr>
      </p:pic>
      <p:sp>
        <p:nvSpPr>
          <p:cNvPr id="13" name="Text Box 256"/>
          <p:cNvSpPr txBox="1">
            <a:spLocks noChangeArrowheads="1"/>
          </p:cNvSpPr>
          <p:nvPr/>
        </p:nvSpPr>
        <p:spPr bwMode="auto">
          <a:xfrm>
            <a:off x="228600" y="5222903"/>
            <a:ext cx="84963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Période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 reproduction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très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étendue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février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novembre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selon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les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années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Au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cours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d’une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période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 reproduction, les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températures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rencontrées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par les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larves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variant entre 9 et 18°C</a:t>
            </a:r>
            <a:endParaRPr lang="en-US" sz="20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5743"/>
          </a:xfrm>
          <a:prstGeom prst="rect">
            <a:avLst/>
          </a:prstGeom>
          <a:solidFill>
            <a:srgbClr val="0C4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/>
              <a:t>Exemple 1 : suivi des abondances larvaires de </a:t>
            </a:r>
            <a:r>
              <a:rPr lang="fr-FR" sz="2400" b="1" i="1" dirty="0" err="1" smtClean="0"/>
              <a:t>Crepidula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fornicata</a:t>
            </a:r>
            <a:endParaRPr lang="fr-FR" sz="2400" b="1" i="1" dirty="0"/>
          </a:p>
        </p:txBody>
      </p:sp>
      <p:graphicFrame>
        <p:nvGraphicFramePr>
          <p:cNvPr id="102" name="Graphique 1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149967"/>
              </p:ext>
            </p:extLst>
          </p:nvPr>
        </p:nvGraphicFramePr>
        <p:xfrm>
          <a:off x="2482938" y="1370486"/>
          <a:ext cx="4190844" cy="293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" name="ZoneTexte 102"/>
          <p:cNvSpPr txBox="1"/>
          <p:nvPr/>
        </p:nvSpPr>
        <p:spPr>
          <a:xfrm>
            <a:off x="3367888" y="423442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Température hivernale moyenne (°C)</a:t>
            </a:r>
            <a:endParaRPr lang="fr-FR" sz="1200" dirty="0"/>
          </a:p>
        </p:txBody>
      </p:sp>
      <p:sp>
        <p:nvSpPr>
          <p:cNvPr id="104" name="ZoneTexte 103"/>
          <p:cNvSpPr txBox="1"/>
          <p:nvPr/>
        </p:nvSpPr>
        <p:spPr>
          <a:xfrm rot="16200000">
            <a:off x="1091417" y="256192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Premier jour d’observation</a:t>
            </a:r>
            <a:endParaRPr lang="fr-FR" sz="1200" dirty="0"/>
          </a:p>
        </p:txBody>
      </p:sp>
      <p:sp>
        <p:nvSpPr>
          <p:cNvPr id="106" name="ZoneTexte 105"/>
          <p:cNvSpPr txBox="1"/>
          <p:nvPr/>
        </p:nvSpPr>
        <p:spPr>
          <a:xfrm>
            <a:off x="3098719" y="798855"/>
            <a:ext cx="302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Changements de phénologie ?</a:t>
            </a:r>
            <a:endParaRPr lang="fr-FR" i="1" dirty="0"/>
          </a:p>
        </p:txBody>
      </p:sp>
      <p:sp>
        <p:nvSpPr>
          <p:cNvPr id="107" name="ZoneTexte 106"/>
          <p:cNvSpPr txBox="1"/>
          <p:nvPr/>
        </p:nvSpPr>
        <p:spPr>
          <a:xfrm>
            <a:off x="2406501" y="4899932"/>
            <a:ext cx="339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Série analysée trop courte</a:t>
            </a:r>
          </a:p>
        </p:txBody>
      </p:sp>
    </p:spTree>
    <p:extLst>
      <p:ext uri="{BB962C8B-B14F-4D97-AF65-F5344CB8AC3E}">
        <p14:creationId xmlns:p14="http://schemas.microsoft.com/office/powerpoint/2010/main" val="28954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6138" y="1882310"/>
            <a:ext cx="4393580" cy="4038988"/>
          </a:xfrm>
        </p:spPr>
        <p:txBody>
          <a:bodyPr>
            <a:noAutofit/>
          </a:bodyPr>
          <a:lstStyle/>
          <a:p>
            <a:pPr marL="228600" lvl="1"/>
            <a:r>
              <a:rPr lang="en-GB" sz="1800" dirty="0" smtClean="0"/>
              <a:t>Identification </a:t>
            </a:r>
            <a:r>
              <a:rPr lang="en-GB" sz="1800" dirty="0" err="1" smtClean="0"/>
              <a:t>spécifique</a:t>
            </a:r>
            <a:r>
              <a:rPr lang="en-GB" sz="1800" dirty="0" smtClean="0"/>
              <a:t> </a:t>
            </a:r>
            <a:r>
              <a:rPr lang="en-GB" sz="1800" dirty="0" err="1" smtClean="0"/>
              <a:t>difficile</a:t>
            </a:r>
            <a:r>
              <a:rPr lang="en-GB" sz="1800" dirty="0" smtClean="0"/>
              <a:t> à </a:t>
            </a:r>
            <a:r>
              <a:rPr lang="en-GB" sz="1800" dirty="0" err="1" smtClean="0"/>
              <a:t>partir</a:t>
            </a:r>
            <a:r>
              <a:rPr lang="en-GB" sz="1800" dirty="0" smtClean="0"/>
              <a:t> de </a:t>
            </a:r>
            <a:r>
              <a:rPr lang="en-GB" sz="1800" dirty="0" err="1" smtClean="0"/>
              <a:t>critères</a:t>
            </a:r>
            <a:r>
              <a:rPr lang="en-GB" sz="1800" dirty="0" smtClean="0"/>
              <a:t> </a:t>
            </a:r>
            <a:r>
              <a:rPr lang="en-GB" sz="1800" dirty="0" err="1" smtClean="0"/>
              <a:t>morphologiques</a:t>
            </a:r>
            <a:endParaRPr lang="en-GB" sz="1800" dirty="0" smtClean="0"/>
          </a:p>
          <a:p>
            <a:pPr marL="228600" lvl="1"/>
            <a:endParaRPr lang="en-GB" sz="1800" dirty="0"/>
          </a:p>
          <a:p>
            <a:pPr marL="228600" lvl="1"/>
            <a:r>
              <a:rPr lang="en-GB" sz="1800" dirty="0" smtClean="0"/>
              <a:t>Alternative = utilisation </a:t>
            </a:r>
            <a:r>
              <a:rPr lang="en-GB" sz="1800" dirty="0" err="1" smtClean="0"/>
              <a:t>d’outils</a:t>
            </a:r>
            <a:r>
              <a:rPr lang="en-GB" sz="1800" dirty="0" smtClean="0"/>
              <a:t> </a:t>
            </a:r>
            <a:r>
              <a:rPr lang="en-GB" sz="1800" dirty="0" err="1" smtClean="0"/>
              <a:t>moléculaires</a:t>
            </a:r>
            <a:r>
              <a:rPr lang="en-GB" sz="1800" dirty="0" smtClean="0"/>
              <a:t>, </a:t>
            </a:r>
            <a:r>
              <a:rPr lang="en-GB" sz="1800" dirty="0" err="1" smtClean="0"/>
              <a:t>ici</a:t>
            </a:r>
            <a:r>
              <a:rPr lang="en-GB" sz="1800" dirty="0" smtClean="0"/>
              <a:t> barcoding </a:t>
            </a:r>
            <a:r>
              <a:rPr lang="en-GB" sz="1800" dirty="0" err="1" smtClean="0"/>
              <a:t>individuel</a:t>
            </a:r>
            <a:endParaRPr lang="en-GB" sz="1800" dirty="0" smtClean="0"/>
          </a:p>
          <a:p>
            <a:pPr marL="228600" lvl="1"/>
            <a:endParaRPr lang="en-GB" sz="1800" dirty="0"/>
          </a:p>
          <a:p>
            <a:pPr marL="228600" lvl="1"/>
            <a:r>
              <a:rPr lang="en-GB" sz="1800" dirty="0" smtClean="0"/>
              <a:t>64-200 </a:t>
            </a:r>
            <a:r>
              <a:rPr lang="en-GB" sz="1800" dirty="0" err="1" smtClean="0"/>
              <a:t>larves</a:t>
            </a:r>
            <a:r>
              <a:rPr lang="en-GB" sz="1800" dirty="0" smtClean="0"/>
              <a:t> par </a:t>
            </a:r>
            <a:r>
              <a:rPr lang="en-GB" sz="1800" dirty="0" err="1" smtClean="0"/>
              <a:t>mois</a:t>
            </a:r>
            <a:endParaRPr lang="en-GB" sz="1800" dirty="0" smtClean="0"/>
          </a:p>
          <a:p>
            <a:pPr marL="228600" lvl="1"/>
            <a:endParaRPr lang="fr-FR" sz="1800" dirty="0"/>
          </a:p>
          <a:p>
            <a:r>
              <a:rPr lang="fr-FR" sz="1800" dirty="0" smtClean="0"/>
              <a:t>Séquence = </a:t>
            </a:r>
            <a:r>
              <a:rPr lang="fr-FR" sz="1800" dirty="0"/>
              <a:t>18S </a:t>
            </a:r>
            <a:r>
              <a:rPr lang="fr-FR" sz="1800" dirty="0" err="1" smtClean="0"/>
              <a:t>ADNr</a:t>
            </a:r>
            <a:r>
              <a:rPr lang="fr-FR" sz="1800" dirty="0" smtClean="0"/>
              <a:t> (~ </a:t>
            </a:r>
            <a:r>
              <a:rPr lang="en-GB" sz="1800" dirty="0" smtClean="0"/>
              <a:t>550 </a:t>
            </a:r>
            <a:r>
              <a:rPr lang="en-GB" sz="1800" dirty="0" err="1" smtClean="0"/>
              <a:t>bp</a:t>
            </a:r>
            <a:r>
              <a:rPr lang="en-GB" sz="1800" dirty="0" smtClean="0"/>
              <a:t>) (</a:t>
            </a:r>
            <a:r>
              <a:rPr lang="en-GB" sz="1800" dirty="0" err="1" smtClean="0"/>
              <a:t>Famille</a:t>
            </a:r>
            <a:r>
              <a:rPr lang="en-GB" sz="1800" dirty="0" smtClean="0"/>
              <a:t> / </a:t>
            </a:r>
            <a:r>
              <a:rPr lang="en-GB" sz="1800" dirty="0" err="1" smtClean="0"/>
              <a:t>Espèce</a:t>
            </a:r>
            <a:r>
              <a:rPr lang="en-GB" sz="1800" dirty="0" smtClean="0"/>
              <a:t>)</a:t>
            </a:r>
          </a:p>
          <a:p>
            <a:endParaRPr lang="en-GB" sz="1800" dirty="0"/>
          </a:p>
          <a:p>
            <a:pPr marL="228600" lvl="1"/>
            <a:r>
              <a:rPr lang="en-GB" sz="1800" dirty="0" smtClean="0"/>
              <a:t> Base de </a:t>
            </a:r>
            <a:r>
              <a:rPr lang="en-GB" sz="1800" dirty="0" err="1" smtClean="0"/>
              <a:t>référence</a:t>
            </a:r>
            <a:r>
              <a:rPr lang="en-GB" sz="1800" dirty="0"/>
              <a:t> </a:t>
            </a:r>
            <a:r>
              <a:rPr lang="en-GB" sz="1800" dirty="0" err="1" smtClean="0"/>
              <a:t>d’espèces</a:t>
            </a:r>
            <a:r>
              <a:rPr lang="en-GB" sz="1800" dirty="0" smtClean="0"/>
              <a:t> locales (83 </a:t>
            </a:r>
            <a:r>
              <a:rPr lang="en-GB" sz="1800" dirty="0" err="1" smtClean="0"/>
              <a:t>espèces</a:t>
            </a:r>
            <a:r>
              <a:rPr lang="en-GB" sz="1800" dirty="0" smtClean="0"/>
              <a:t>, 1-10 </a:t>
            </a:r>
            <a:r>
              <a:rPr lang="en-GB" sz="1800" dirty="0" err="1" smtClean="0"/>
              <a:t>individus</a:t>
            </a:r>
            <a:r>
              <a:rPr lang="en-GB" sz="1800" dirty="0" smtClean="0"/>
              <a:t> </a:t>
            </a:r>
            <a:r>
              <a:rPr lang="en-GB" sz="1800" dirty="0"/>
              <a:t>/ </a:t>
            </a:r>
            <a:r>
              <a:rPr lang="en-GB" sz="1800" dirty="0" err="1" smtClean="0"/>
              <a:t>espèce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63777" y="623968"/>
            <a:ext cx="4425886" cy="2848011"/>
            <a:chOff x="7515667" y="10981070"/>
            <a:chExt cx="6789894" cy="4342473"/>
          </a:xfrm>
        </p:grpSpPr>
        <p:grpSp>
          <p:nvGrpSpPr>
            <p:cNvPr id="36" name="Groupe 35"/>
            <p:cNvGrpSpPr/>
            <p:nvPr/>
          </p:nvGrpSpPr>
          <p:grpSpPr>
            <a:xfrm>
              <a:off x="8044128" y="10981070"/>
              <a:ext cx="6261433" cy="4342473"/>
              <a:chOff x="4469366" y="11268928"/>
              <a:chExt cx="6261433" cy="4342473"/>
            </a:xfrm>
          </p:grpSpPr>
          <p:graphicFrame>
            <p:nvGraphicFramePr>
              <p:cNvPr id="38" name="Graphique 3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98938473"/>
                  </p:ext>
                </p:extLst>
              </p:nvPr>
            </p:nvGraphicFramePr>
            <p:xfrm>
              <a:off x="4469366" y="11268928"/>
              <a:ext cx="6261433" cy="43424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pic>
            <p:nvPicPr>
              <p:cNvPr id="39" name="Picture 4" descr="D:\Partage\Travail\Barcoding larves\Larves Roscoff\Photos larves\Larve8_13-05-05_X40_muscles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09" r="7966"/>
              <a:stretch/>
            </p:blipFill>
            <p:spPr bwMode="auto">
              <a:xfrm>
                <a:off x="5623965" y="11711544"/>
                <a:ext cx="1080000" cy="978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" descr="D:\Partage\Travail\Barcoding larves\Larves Roscoff\Photos larves\Larv biv 071205\Larv_biv1_071205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28" t="14066" r="22970"/>
              <a:stretch/>
            </p:blipFill>
            <p:spPr bwMode="auto">
              <a:xfrm>
                <a:off x="6544823" y="12882866"/>
                <a:ext cx="1238252" cy="1237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5" descr="D:\Partage\Travail\Barcoding larves\Larves Roscoff\Photos larves\Larve_cardiacea_31-05-05_X20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66" b="13173"/>
              <a:stretch/>
            </p:blipFill>
            <p:spPr bwMode="auto">
              <a:xfrm>
                <a:off x="9133801" y="13115071"/>
                <a:ext cx="1204444" cy="1047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" descr="C:\Users\Pepette\Desktop\Stage_120608\Rapport_Poster\Autres photos sandrine\Larv_biv5_071205.JPG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22957" t="16079" r="32877" b="24467"/>
              <a:stretch/>
            </p:blipFill>
            <p:spPr bwMode="auto">
              <a:xfrm>
                <a:off x="8852312" y="11711544"/>
                <a:ext cx="1204360" cy="1302892"/>
              </a:xfrm>
              <a:prstGeom prst="rect">
                <a:avLst/>
              </a:prstGeom>
              <a:noFill/>
            </p:spPr>
          </p:pic>
        </p:grpSp>
        <p:sp>
          <p:nvSpPr>
            <p:cNvPr id="37" name="ZoneTexte 36"/>
            <p:cNvSpPr txBox="1"/>
            <p:nvPr/>
          </p:nvSpPr>
          <p:spPr>
            <a:xfrm>
              <a:off x="7515667" y="11413696"/>
              <a:ext cx="613822" cy="360000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1400" dirty="0" err="1" smtClean="0">
                  <a:cs typeface="Arial" pitchFamily="34" charset="0"/>
                </a:rPr>
                <a:t>Larval</a:t>
              </a:r>
              <a:r>
                <a:rPr lang="fr-FR" sz="1400" dirty="0" smtClean="0">
                  <a:cs typeface="Arial" pitchFamily="34" charset="0"/>
                </a:rPr>
                <a:t> </a:t>
              </a:r>
              <a:r>
                <a:rPr lang="fr-FR" sz="1400" dirty="0" err="1" smtClean="0">
                  <a:cs typeface="Arial" pitchFamily="34" charset="0"/>
                </a:rPr>
                <a:t>abundance</a:t>
              </a:r>
              <a:r>
                <a:rPr lang="fr-FR" sz="1400" dirty="0" smtClean="0">
                  <a:cs typeface="Arial" pitchFamily="34" charset="0"/>
                </a:rPr>
                <a:t> (</a:t>
              </a:r>
              <a:r>
                <a:rPr lang="fr-FR" sz="1400" dirty="0" err="1" smtClean="0">
                  <a:cs typeface="Arial" pitchFamily="34" charset="0"/>
                </a:rPr>
                <a:t>larvae</a:t>
              </a:r>
              <a:r>
                <a:rPr lang="fr-FR" sz="1400" dirty="0" smtClean="0">
                  <a:cs typeface="Arial" pitchFamily="34" charset="0"/>
                </a:rPr>
                <a:t> m</a:t>
              </a:r>
              <a:r>
                <a:rPr lang="fr-FR" sz="1400" baseline="30000" dirty="0" smtClean="0">
                  <a:cs typeface="Arial" pitchFamily="34" charset="0"/>
                </a:rPr>
                <a:t>-3</a:t>
              </a:r>
              <a:r>
                <a:rPr lang="fr-FR" sz="1400" dirty="0" smtClean="0">
                  <a:cs typeface="Arial" pitchFamily="34" charset="0"/>
                </a:rPr>
                <a:t>)</a:t>
              </a:r>
              <a:endParaRPr lang="fr-FR" sz="1400" dirty="0"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9144000" cy="525743"/>
          </a:xfrm>
          <a:prstGeom prst="rect">
            <a:avLst/>
          </a:prstGeom>
          <a:solidFill>
            <a:srgbClr val="0C4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/>
              <a:t>Exemple 2 : diversité des larves de bivalves – année 2012 </a:t>
            </a:r>
            <a:endParaRPr lang="fr-FR" sz="2400" b="1" i="1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263832" y="3930781"/>
            <a:ext cx="4081375" cy="161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>
              <a:lnSpc>
                <a:spcPct val="89000"/>
              </a:lnSpc>
            </a:pPr>
            <a:r>
              <a:rPr lang="fr-FR" i="1" dirty="0" err="1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Barcoding</a:t>
            </a:r>
            <a:r>
              <a:rPr lang="fr-FR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fr-FR" dirty="0" smtClean="0">
                <a:latin typeface="+mn-lt"/>
                <a:cs typeface="Times New Roman" panose="02020603050405020304" pitchFamily="18" charset="0"/>
              </a:rPr>
              <a:t>approche </a:t>
            </a:r>
            <a:r>
              <a:rPr lang="fr-FR" dirty="0">
                <a:latin typeface="+mn-lt"/>
                <a:cs typeface="Times New Roman" panose="02020603050405020304" pitchFamily="18" charset="0"/>
              </a:rPr>
              <a:t>standardisée visant à identifier différentes espèces </a:t>
            </a:r>
            <a:r>
              <a:rPr lang="fr-FR" dirty="0" smtClean="0">
                <a:latin typeface="+mn-lt"/>
                <a:cs typeface="Times New Roman" panose="02020603050405020304" pitchFamily="18" charset="0"/>
              </a:rPr>
              <a:t>par </a:t>
            </a:r>
            <a:r>
              <a:rPr lang="fr-FR" dirty="0">
                <a:latin typeface="+mn-lt"/>
                <a:cs typeface="Times New Roman" panose="02020603050405020304" pitchFamily="18" charset="0"/>
              </a:rPr>
              <a:t>l'utilisation </a:t>
            </a:r>
            <a:r>
              <a:rPr lang="fr-FR" dirty="0" smtClean="0">
                <a:latin typeface="+mn-lt"/>
                <a:cs typeface="Times New Roman" panose="02020603050405020304" pitchFamily="18" charset="0"/>
              </a:rPr>
              <a:t>d’un </a:t>
            </a:r>
            <a:r>
              <a:rPr lang="fr-FR" dirty="0" err="1">
                <a:latin typeface="+mn-lt"/>
                <a:cs typeface="Times New Roman" panose="02020603050405020304" pitchFamily="18" charset="0"/>
              </a:rPr>
              <a:t>code-barre</a:t>
            </a:r>
            <a:r>
              <a:rPr lang="fr-F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+mn-lt"/>
                <a:cs typeface="Times New Roman" panose="02020603050405020304" pitchFamily="18" charset="0"/>
              </a:rPr>
              <a:t>ADN, </a:t>
            </a:r>
            <a:r>
              <a:rPr lang="fr-FR" dirty="0" smtClean="0">
                <a:latin typeface="+mn-lt"/>
                <a:ea typeface="Calibri-Bold" pitchFamily="32" charset="0"/>
                <a:cs typeface="Calibri-Bold" pitchFamily="32" charset="0"/>
              </a:rPr>
              <a:t>s</a:t>
            </a:r>
            <a:r>
              <a:rPr lang="fr-FR" dirty="0" smtClean="0">
                <a:latin typeface="+mn-lt"/>
                <a:cs typeface="Times New Roman" panose="02020603050405020304" pitchFamily="18" charset="0"/>
              </a:rPr>
              <a:t>équence </a:t>
            </a:r>
            <a:r>
              <a:rPr lang="fr-FR" dirty="0">
                <a:latin typeface="+mn-lt"/>
                <a:cs typeface="Times New Roman" panose="02020603050405020304" pitchFamily="18" charset="0"/>
              </a:rPr>
              <a:t>ADN « courte », « universelle », permettant la discrimination d'espèces </a:t>
            </a:r>
            <a:r>
              <a:rPr lang="fr-FR" dirty="0" smtClean="0">
                <a:latin typeface="+mn-lt"/>
                <a:cs typeface="Times New Roman" panose="02020603050405020304" pitchFamily="18" charset="0"/>
              </a:rPr>
              <a:t>proches</a:t>
            </a:r>
            <a:r>
              <a:rPr lang="fr-FR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9503" y="5790039"/>
            <a:ext cx="4330032" cy="738664"/>
            <a:chOff x="206316" y="5784860"/>
            <a:chExt cx="4330032" cy="738664"/>
          </a:xfrm>
        </p:grpSpPr>
        <p:sp>
          <p:nvSpPr>
            <p:cNvPr id="2" name="ZoneTexte 1"/>
            <p:cNvSpPr txBox="1"/>
            <p:nvPr/>
          </p:nvSpPr>
          <p:spPr>
            <a:xfrm>
              <a:off x="206316" y="5784860"/>
              <a:ext cx="433003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Espèce 1	  </a:t>
              </a:r>
              <a:r>
                <a:rPr lang="fr-FR" sz="1400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AA</a:t>
              </a:r>
              <a:r>
                <a:rPr lang="fr-FR" sz="14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fr-FR" sz="14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fr-FR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GGG</a:t>
              </a:r>
              <a:r>
                <a:rPr lang="fr-FR" sz="14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fr-FR" sz="14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fr-FR" sz="1400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AA</a:t>
              </a:r>
              <a:r>
                <a:rPr lang="fr-FR" sz="14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fr-FR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fr-FR" sz="14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fr-FR" sz="1400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fr-FR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GG</a:t>
              </a:r>
              <a:r>
                <a:rPr lang="fr-FR" sz="14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TT</a:t>
              </a:r>
              <a:r>
                <a:rPr lang="fr-FR" sz="14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fr-FR" sz="1400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AAA</a:t>
              </a:r>
              <a:r>
                <a:rPr lang="fr-FR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GG</a:t>
              </a:r>
              <a:r>
                <a:rPr lang="fr-FR" sz="14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fr-FR" sz="14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fr-FR" sz="1400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  <a:p>
              <a:r>
                <a:rPr lang="fr-FR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Espèce </a:t>
              </a:r>
              <a:r>
                <a:rPr lang="fr-FR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fr-FR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fr-FR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fr-FR" sz="1400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AA</a:t>
              </a:r>
              <a:r>
                <a:rPr lang="fr-FR" sz="14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fr-FR" sz="14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fr-FR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fr-FR" sz="1400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AA</a:t>
              </a:r>
              <a:r>
                <a:rPr lang="fr-FR" sz="14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fr-FR" sz="14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fr-FR" sz="1400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AA</a:t>
              </a:r>
              <a:r>
                <a:rPr lang="fr-FR" sz="14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CCC</a:t>
              </a:r>
              <a:r>
                <a:rPr lang="fr-FR" sz="1400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fr-FR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GG</a:t>
              </a:r>
              <a:r>
                <a:rPr lang="fr-FR" sz="14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TT</a:t>
              </a:r>
              <a:r>
                <a:rPr lang="fr-FR" sz="14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fr-FR" sz="1400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AAA</a:t>
              </a:r>
              <a:r>
                <a:rPr lang="fr-FR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GG</a:t>
              </a:r>
              <a:r>
                <a:rPr lang="fr-FR" sz="14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fr-FR" sz="14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fr-FR" sz="1400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endParaRPr lang="fr-F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fr-FR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Espèce </a:t>
              </a:r>
              <a:r>
                <a:rPr lang="fr-FR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fr-FR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  </a:t>
              </a:r>
              <a:r>
                <a:rPr lang="fr-FR" sz="1400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AA</a:t>
              </a:r>
              <a:r>
                <a:rPr lang="fr-FR" sz="14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fr-FR" sz="14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fr-FR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GGG</a:t>
              </a:r>
              <a:r>
                <a:rPr lang="fr-FR" sz="14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fr-FR" sz="14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fr-FR" sz="1400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AA</a:t>
              </a:r>
              <a:r>
                <a:rPr lang="fr-FR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GGG</a:t>
              </a:r>
              <a:r>
                <a:rPr lang="fr-FR" sz="1400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fr-FR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GGGG</a:t>
              </a:r>
              <a:r>
                <a:rPr lang="fr-FR" sz="14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fr-FR" sz="1400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AAA</a:t>
              </a:r>
              <a:r>
                <a:rPr lang="fr-FR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GG</a:t>
              </a:r>
              <a:r>
                <a:rPr lang="fr-FR" sz="14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fr-FR" sz="14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fr-FR" sz="1400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endParaRPr lang="fr-F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43437" y="5819775"/>
              <a:ext cx="323501" cy="63341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95912" y="5819775"/>
              <a:ext cx="318738" cy="63341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36099" y="5819775"/>
              <a:ext cx="207189" cy="63341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700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25743"/>
          </a:xfrm>
          <a:prstGeom prst="rect">
            <a:avLst/>
          </a:prstGeom>
          <a:solidFill>
            <a:srgbClr val="0C44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/>
              <a:t>Exemple 2 : diversité des larves de bivalves – année 2012 </a:t>
            </a:r>
            <a:endParaRPr lang="fr-FR" sz="2400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2597502"/>
            <a:ext cx="3657600" cy="1494205"/>
          </a:xfrm>
          <a:prstGeom prst="roundRect">
            <a:avLst>
              <a:gd name="adj" fmla="val 18925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cs typeface="Arial" pitchFamily="34" charset="0"/>
              </a:rPr>
              <a:t>16 familles identifiées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cs typeface="Arial" pitchFamily="34" charset="0"/>
              </a:rPr>
              <a:t>  Variations saisonnières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cs typeface="Arial" pitchFamily="34" charset="0"/>
              </a:rPr>
              <a:t> Dominance des </a:t>
            </a:r>
            <a:r>
              <a:rPr lang="fr-FR" dirty="0" err="1" smtClean="0">
                <a:cs typeface="Arial" pitchFamily="34" charset="0"/>
              </a:rPr>
              <a:t>Veneridae</a:t>
            </a:r>
            <a:endParaRPr lang="fr-FR" dirty="0" smtClean="0">
              <a:cs typeface="Arial" pitchFamily="34" charset="0"/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564818"/>
              </p:ext>
            </p:extLst>
          </p:nvPr>
        </p:nvGraphicFramePr>
        <p:xfrm>
          <a:off x="3429000" y="1183308"/>
          <a:ext cx="5715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07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</TotalTime>
  <Words>1121</Words>
  <Application>Microsoft Office PowerPoint</Application>
  <PresentationFormat>Affichage à l'écran (4:3)</PresentationFormat>
  <Paragraphs>257</Paragraphs>
  <Slides>20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Calibri-Bold</vt:lpstr>
      <vt:lpstr>Courier New</vt:lpstr>
      <vt:lpstr>Kalinga</vt:lpstr>
      <vt:lpstr>Lucida Sans Unicode</vt:lpstr>
      <vt:lpstr>Mangal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comtet</dc:creator>
  <cp:lastModifiedBy>comtet</cp:lastModifiedBy>
  <cp:revision>60</cp:revision>
  <dcterms:created xsi:type="dcterms:W3CDTF">2019-09-27T09:32:47Z</dcterms:created>
  <dcterms:modified xsi:type="dcterms:W3CDTF">2019-10-10T05:23:38Z</dcterms:modified>
</cp:coreProperties>
</file>