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2" r:id="rId2"/>
    <p:sldId id="360" r:id="rId3"/>
    <p:sldId id="361" r:id="rId4"/>
    <p:sldId id="386" r:id="rId5"/>
    <p:sldId id="387" r:id="rId6"/>
    <p:sldId id="389" r:id="rId7"/>
    <p:sldId id="392" r:id="rId8"/>
    <p:sldId id="388" r:id="rId9"/>
    <p:sldId id="391" r:id="rId10"/>
    <p:sldId id="393" r:id="rId11"/>
    <p:sldId id="362" r:id="rId12"/>
    <p:sldId id="366" r:id="rId13"/>
    <p:sldId id="364" r:id="rId14"/>
    <p:sldId id="369" r:id="rId15"/>
    <p:sldId id="382" r:id="rId16"/>
    <p:sldId id="367" r:id="rId17"/>
    <p:sldId id="368" r:id="rId18"/>
    <p:sldId id="375" r:id="rId19"/>
    <p:sldId id="383" r:id="rId20"/>
    <p:sldId id="381" r:id="rId21"/>
    <p:sldId id="384" r:id="rId22"/>
    <p:sldId id="376" r:id="rId23"/>
    <p:sldId id="377" r:id="rId24"/>
    <p:sldId id="385" r:id="rId25"/>
    <p:sldId id="378" r:id="rId26"/>
    <p:sldId id="379" r:id="rId27"/>
    <p:sldId id="394" r:id="rId28"/>
    <p:sldId id="38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 Claquin" initials="PC" lastIdx="2" clrIdx="0">
    <p:extLst>
      <p:ext uri="{19B8F6BF-5375-455C-9EA6-DF929625EA0E}">
        <p15:presenceInfo xmlns:p15="http://schemas.microsoft.com/office/powerpoint/2012/main" userId="e674fc0be2dfc8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19595-893A-427B-BF1A-C3387EDDAB05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C8758-35B5-43E4-B4A1-FBF720090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69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70AE3-274F-41C9-BA7D-65AAC53B7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35DE54-8981-4637-9677-04BB70BFC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D2E6E3-8418-4851-9334-2B398D17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3F0974-C223-486B-AA1E-670CA056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95888-B2CC-4F26-A1B3-872E47D7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36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CAA32-6D81-4434-817A-C50BF67D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22A413-1319-40C7-8CD3-20B3CE0B7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83810D-A33D-49F6-A1A2-1F153FB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B37839-01BC-42C0-9227-036249C3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07489E-7B5E-43AB-97D1-FD689AF8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59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9E1B45-6670-4CB9-AA9D-4B55B96F0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A295F2-CDC0-4708-ABCE-7BA5DE15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AEFFD-155A-4E4E-9F0F-29406D4E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082E45-773D-4B89-BB65-B2806748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105E96-B483-4FF3-A8CA-E6762370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81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46316-A5A0-4DFD-BD6A-17A92722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BFCDC-FCF7-48CD-9272-1708D1219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8A5381-7A87-47E0-9DCD-ADFDCF6E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7E13F-CB3E-49CA-86CC-179CC49A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0A545E-90F3-4825-8BEE-ED6D70B8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50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4A00D-124B-4137-8F9D-B8C86D2B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06161D-3E1B-44E9-A8D6-790C42C77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118044-966D-40DD-8E36-5722DABF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4C5BDB-0746-4BC4-B3B7-52681F90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CCE8B4-24DF-49B4-899B-C32B6390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68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EF55E-73AE-44F2-AD99-AF4BDED2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A77753-7F1F-4F10-A05C-4B9A19628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8C026F-E0DE-4A65-81FF-07ACD98A3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5EF7E2-0662-4B1B-98B8-810194E8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8F1223-8841-46E0-A8EF-6A973F53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17AB23-05A5-42C4-9A8A-E31DD860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35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39D6D-0D50-43F1-BFBB-2D2FA37C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05F639-D090-4DD2-9C4A-DF5C924C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5065CE-5DA6-4777-9E6D-01EC94D19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D479BB-7C76-4AD9-8DED-CCBD909C8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D12512-D4CC-4C63-89BD-3162B6DAE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B90439-0A2C-41CF-81EF-4DC4C0FF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B2A3FE-67F2-496E-84A2-1C470620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3F5782-67E2-48ED-B58C-985FEF4E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6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36389-633D-49BE-9BF8-47545744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DBD16F-EFB0-4C6D-A59C-25939A6A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98B534-8B34-4626-B5E9-85858C27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28E8FE-9E16-47C9-B0E7-B63002B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81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BD4CFD-E096-4868-A104-16A3EB65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570B0-ACCD-4E54-94C5-216DFCFF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A65679-9061-4FE8-A9B4-3D559E9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15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74F2E-6C52-4055-AC09-EC9BE86F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906444-268F-4486-A3AA-5EE0A8E91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E7888D-8EA8-4C9C-B482-76293C817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8E9D11-D92F-4FBF-96B3-873D7531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F0CCF9-0282-4FE7-B06E-484E6034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170A01-7532-465F-BF3B-A62B55F2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22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9B520-C519-473B-9E5C-9B0791F2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1083B3-0D3B-4EC0-A622-89A253BAB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EA62EA-832D-4E5A-8D79-53F522C52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5816C4-FDC2-417C-B411-84B0AA0F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D840D2-D552-4F6A-AA94-6D595AE0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ED15B7-52B2-41FC-A5DB-68998CAF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27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D5B11D-B025-4F76-8860-96E32DDC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3B7BF5-39F7-4962-9A58-FF57E1508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152868-5482-4205-8570-B22D48A1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1FC5-06B3-4ACF-AFD0-518ED54F5370}" type="datetimeFigureOut">
              <a:rPr lang="fr-FR" smtClean="0"/>
              <a:t>16/09/2021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149347-6B5A-45BC-B20F-B6AB8356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B70B19-657C-4C5B-81B5-462B628B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78DC9-8B8A-4E85-95CF-6F4B9D309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13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3.sv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45.jpg"/><Relationship Id="rId10" Type="http://schemas.openxmlformats.org/officeDocument/2006/relationships/image" Target="../media/image46.png"/><Relationship Id="rId4" Type="http://schemas.openxmlformats.org/officeDocument/2006/relationships/image" Target="../media/image12.jpeg"/><Relationship Id="rId9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jpe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emf"/><Relationship Id="rId4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emf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9576" y="1863407"/>
            <a:ext cx="7632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libri" pitchFamily="34" charset="0"/>
              </a:rPr>
              <a:t>email: pascal.claquin@unicaen.fr</a:t>
            </a:r>
          </a:p>
          <a:p>
            <a:r>
              <a:rPr lang="fr-FR" sz="1400" baseline="30000" dirty="0"/>
              <a:t>1</a:t>
            </a:r>
            <a:r>
              <a:rPr lang="en-GB" sz="1400" dirty="0">
                <a:latin typeface="Calibri" pitchFamily="34" charset="0"/>
              </a:rPr>
              <a:t>BOREA (MNHN CNRS) - CREC – Station Marine Luc-Sur-Mer – </a:t>
            </a:r>
            <a:r>
              <a:rPr lang="en-GB" sz="1400" dirty="0" err="1">
                <a:latin typeface="Calibri" pitchFamily="34" charset="0"/>
              </a:rPr>
              <a:t>Université</a:t>
            </a:r>
            <a:r>
              <a:rPr lang="en-GB" sz="1400" dirty="0">
                <a:latin typeface="Calibri" pitchFamily="34" charset="0"/>
              </a:rPr>
              <a:t> de Caen Normandie</a:t>
            </a:r>
          </a:p>
          <a:p>
            <a:r>
              <a:rPr lang="fr-FR" sz="1400" baseline="30000" dirty="0"/>
              <a:t>2</a:t>
            </a:r>
            <a:r>
              <a:rPr lang="en-GB" sz="1400" dirty="0">
                <a:latin typeface="Calibri" pitchFamily="34" charset="0"/>
              </a:rPr>
              <a:t>IFREMER LERN &amp; Centre de Brest</a:t>
            </a:r>
          </a:p>
          <a:p>
            <a:endParaRPr lang="en-GB" sz="1400" dirty="0">
              <a:latin typeface="Calibri" pitchFamily="34" charset="0"/>
            </a:endParaRPr>
          </a:p>
          <a:p>
            <a:endParaRPr lang="en-GB" sz="1400" dirty="0">
              <a:latin typeface="Calibri" pitchFamily="34" charset="0"/>
            </a:endParaRPr>
          </a:p>
          <a:p>
            <a:endParaRPr lang="en-GB" sz="1400" dirty="0">
              <a:latin typeface="Calibri" pitchFamily="34" charset="0"/>
            </a:endParaRPr>
          </a:p>
          <a:p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0194" y="1366896"/>
            <a:ext cx="1170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P. Claquin</a:t>
            </a:r>
            <a:r>
              <a:rPr lang="fr-FR" baseline="30000" dirty="0"/>
              <a:t>1</a:t>
            </a:r>
            <a:r>
              <a:rPr lang="fr-FR" dirty="0"/>
              <a:t>, L. Serre</a:t>
            </a:r>
            <a:r>
              <a:rPr lang="fr-FR" baseline="30000" dirty="0"/>
              <a:t>1 </a:t>
            </a:r>
            <a:r>
              <a:rPr lang="fr-FR" dirty="0"/>
              <a:t>O. Jolly </a:t>
            </a:r>
            <a:r>
              <a:rPr lang="fr-FR" baseline="30000" dirty="0"/>
              <a:t>1</a:t>
            </a:r>
            <a:r>
              <a:rPr lang="fr-FR" dirty="0"/>
              <a:t>F. Jacqueline</a:t>
            </a:r>
            <a:r>
              <a:rPr lang="fr-FR" baseline="30000" dirty="0"/>
              <a:t>2</a:t>
            </a:r>
            <a:r>
              <a:rPr lang="fr-FR" dirty="0"/>
              <a:t>, M. Navon</a:t>
            </a:r>
            <a:r>
              <a:rPr lang="fr-FR" baseline="30000" dirty="0"/>
              <a:t>1</a:t>
            </a:r>
            <a:r>
              <a:rPr lang="fr-FR" dirty="0"/>
              <a:t>, L. </a:t>
            </a:r>
            <a:r>
              <a:rPr lang="fr-FR" dirty="0" err="1"/>
              <a:t>Chasselin</a:t>
            </a:r>
            <a:r>
              <a:rPr lang="fr-FR" dirty="0"/>
              <a:t>, G. </a:t>
            </a:r>
            <a:r>
              <a:rPr lang="fr-FR" dirty="0" err="1"/>
              <a:t>Izabel</a:t>
            </a:r>
            <a:r>
              <a:rPr lang="fr-FR" dirty="0"/>
              <a:t>,  L. Quemener</a:t>
            </a:r>
            <a:r>
              <a:rPr lang="fr-FR" baseline="30000" dirty="0"/>
              <a:t>2</a:t>
            </a:r>
            <a:r>
              <a:rPr lang="fr-FR" dirty="0"/>
              <a:t>, D. Lemeille</a:t>
            </a:r>
            <a:r>
              <a:rPr lang="fr-FR" baseline="30000" dirty="0"/>
              <a:t>1</a:t>
            </a:r>
            <a:r>
              <a:rPr lang="fr-FR" dirty="0"/>
              <a:t>, JP Lehodey</a:t>
            </a:r>
            <a:r>
              <a:rPr lang="fr-FR" baseline="30000" dirty="0"/>
              <a:t>1</a:t>
            </a:r>
            <a:r>
              <a:rPr lang="fr-FR" dirty="0"/>
              <a:t>,,</a:t>
            </a:r>
            <a:r>
              <a:rPr lang="fr-FR" baseline="30000" dirty="0"/>
              <a:t> </a:t>
            </a:r>
            <a:r>
              <a:rPr lang="fr-FR" dirty="0"/>
              <a:t>M. Repecaud</a:t>
            </a:r>
            <a:r>
              <a:rPr lang="fr-FR" baseline="30000" dirty="0"/>
              <a:t>2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52623" y="492934"/>
            <a:ext cx="8140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	</a:t>
            </a:r>
            <a:r>
              <a:rPr lang="en-US" sz="2400" dirty="0" err="1"/>
              <a:t>Couplage</a:t>
            </a:r>
            <a:r>
              <a:rPr lang="en-US" sz="2400" dirty="0"/>
              <a:t> </a:t>
            </a:r>
            <a:r>
              <a:rPr lang="en-US" sz="2400" dirty="0" err="1"/>
              <a:t>d’approches</a:t>
            </a:r>
            <a:r>
              <a:rPr lang="en-US" sz="2400" dirty="0"/>
              <a:t> </a:t>
            </a:r>
            <a:r>
              <a:rPr lang="en-US" sz="2400" dirty="0" err="1"/>
              <a:t>d’observation</a:t>
            </a:r>
            <a:r>
              <a:rPr lang="en-US" sz="2400" dirty="0"/>
              <a:t> </a:t>
            </a:r>
            <a:r>
              <a:rPr lang="en-US" sz="2400" dirty="0" err="1"/>
              <a:t>fonctionnelle</a:t>
            </a:r>
            <a:r>
              <a:rPr lang="en-US" sz="2400" dirty="0"/>
              <a:t> de la </a:t>
            </a:r>
            <a:r>
              <a:rPr lang="en-US" sz="2400" dirty="0" err="1"/>
              <a:t>Baie</a:t>
            </a:r>
            <a:r>
              <a:rPr lang="en-US" sz="2400" dirty="0"/>
              <a:t> de Seine </a:t>
            </a:r>
            <a:endParaRPr lang="en-GB" sz="2400" dirty="0"/>
          </a:p>
        </p:txBody>
      </p:sp>
      <p:pic>
        <p:nvPicPr>
          <p:cNvPr id="21" name="Picture 2" descr="IFREMER">
            <a:extLst>
              <a:ext uri="{FF2B5EF4-FFF2-40B4-BE49-F238E27FC236}">
                <a16:creationId xmlns:a16="http://schemas.microsoft.com/office/drawing/2014/main" id="{07FD2FE3-D8B1-4EE9-A7D0-EBDE46FF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4" b="22743"/>
          <a:stretch>
            <a:fillRect/>
          </a:stretch>
        </p:blipFill>
        <p:spPr bwMode="auto">
          <a:xfrm>
            <a:off x="8298799" y="2686268"/>
            <a:ext cx="2636294" cy="86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">
            <a:extLst>
              <a:ext uri="{FF2B5EF4-FFF2-40B4-BE49-F238E27FC236}">
                <a16:creationId xmlns:a16="http://schemas.microsoft.com/office/drawing/2014/main" id="{419443B7-805F-4362-BE14-3B6BD64B5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8"/>
          <a:stretch>
            <a:fillRect/>
          </a:stretch>
        </p:blipFill>
        <p:spPr bwMode="auto">
          <a:xfrm>
            <a:off x="96361" y="2809182"/>
            <a:ext cx="1847878" cy="89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Résultat de recherche d'images pour &quot;logo crec unicaen&quot;">
            <a:extLst>
              <a:ext uri="{FF2B5EF4-FFF2-40B4-BE49-F238E27FC236}">
                <a16:creationId xmlns:a16="http://schemas.microsoft.com/office/drawing/2014/main" id="{DD227628-AD82-4AAF-B7F8-E3E7E5DB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05" y="2809182"/>
            <a:ext cx="2524446" cy="80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7E02BE-C511-461E-82E5-C3E655EB5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88" y="2569323"/>
            <a:ext cx="3121391" cy="1281864"/>
          </a:xfrm>
          <a:prstGeom prst="rect">
            <a:avLst/>
          </a:prstGeom>
        </p:spPr>
      </p:pic>
      <p:pic>
        <p:nvPicPr>
          <p:cNvPr id="19" name="Image 4" descr="02.jpg">
            <a:extLst>
              <a:ext uri="{FF2B5EF4-FFF2-40B4-BE49-F238E27FC236}">
                <a16:creationId xmlns:a16="http://schemas.microsoft.com/office/drawing/2014/main" id="{C9ABBFFF-8F80-4451-84A8-1EF702381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22159" r="11269" b="23296"/>
          <a:stretch>
            <a:fillRect/>
          </a:stretch>
        </p:blipFill>
        <p:spPr bwMode="auto">
          <a:xfrm>
            <a:off x="297317" y="27243"/>
            <a:ext cx="2233183" cy="89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8">
            <a:extLst>
              <a:ext uri="{FF2B5EF4-FFF2-40B4-BE49-F238E27FC236}">
                <a16:creationId xmlns:a16="http://schemas.microsoft.com/office/drawing/2014/main" id="{4CD8B56B-621E-4376-B81A-036B7E69E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2" y="4629610"/>
            <a:ext cx="944493" cy="96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1">
            <a:extLst>
              <a:ext uri="{FF2B5EF4-FFF2-40B4-BE49-F238E27FC236}">
                <a16:creationId xmlns:a16="http://schemas.microsoft.com/office/drawing/2014/main" id="{276E0E44-9ADA-40E4-AB76-39D1D82326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9" y="5759373"/>
            <a:ext cx="1082861" cy="10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6409176-CD4C-43E8-82C2-B1C9C13456A0}"/>
              </a:ext>
            </a:extLst>
          </p:cNvPr>
          <p:cNvSpPr txBox="1"/>
          <p:nvPr/>
        </p:nvSpPr>
        <p:spPr>
          <a:xfrm>
            <a:off x="4423447" y="4262618"/>
            <a:ext cx="519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Thèse de Léon Serre- Fredj</a:t>
            </a:r>
          </a:p>
        </p:txBody>
      </p:sp>
    </p:spTree>
    <p:extLst>
      <p:ext uri="{BB962C8B-B14F-4D97-AF65-F5344CB8AC3E}">
        <p14:creationId xmlns:p14="http://schemas.microsoft.com/office/powerpoint/2010/main" val="364198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cintosh HD:Users:kaihahiomai:Desktop:Capture d’écran 2014-11-13 à 16.44.36.png">
            <a:extLst>
              <a:ext uri="{FF2B5EF4-FFF2-40B4-BE49-F238E27FC236}">
                <a16:creationId xmlns:a16="http://schemas.microsoft.com/office/drawing/2014/main" id="{4F8AB5D4-390C-4A7B-B675-0B2FDE6F40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61" y="710214"/>
            <a:ext cx="7251094" cy="36712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0C2F01-2E11-421A-B4C9-D3CB19263FC9}"/>
              </a:ext>
            </a:extLst>
          </p:cNvPr>
          <p:cNvSpPr txBox="1"/>
          <p:nvPr/>
        </p:nvSpPr>
        <p:spPr>
          <a:xfrm>
            <a:off x="2408035" y="4612506"/>
            <a:ext cx="6620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Biomasse = Stock – Image figée</a:t>
            </a:r>
          </a:p>
          <a:p>
            <a:pPr algn="ctr"/>
            <a:r>
              <a:rPr lang="fr-FR" sz="2400" b="1" dirty="0"/>
              <a:t>Production = Flux de matière, énergie</a:t>
            </a:r>
          </a:p>
        </p:txBody>
      </p:sp>
    </p:spTree>
    <p:extLst>
      <p:ext uri="{BB962C8B-B14F-4D97-AF65-F5344CB8AC3E}">
        <p14:creationId xmlns:p14="http://schemas.microsoft.com/office/powerpoint/2010/main" val="207893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730510-D864-4810-A26F-75E367758F32}"/>
              </a:ext>
            </a:extLst>
          </p:cNvPr>
          <p:cNvSpPr txBox="1">
            <a:spLocks/>
          </p:cNvSpPr>
          <p:nvPr/>
        </p:nvSpPr>
        <p:spPr>
          <a:xfrm>
            <a:off x="2659047" y="3213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latin typeface="+mn-lt"/>
              </a:rPr>
              <a:t>Estimation of phytoplankton primary productivity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0187175-B686-4EAA-B672-3AFB7B0CFC77}"/>
              </a:ext>
            </a:extLst>
          </p:cNvPr>
          <p:cNvSpPr txBox="1">
            <a:spLocks/>
          </p:cNvSpPr>
          <p:nvPr/>
        </p:nvSpPr>
        <p:spPr>
          <a:xfrm>
            <a:off x="4305300" y="3905760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Photosynthetic parameters </a:t>
            </a:r>
          </a:p>
          <a:p>
            <a:pPr>
              <a:buFontTx/>
              <a:buChar char="-"/>
            </a:pPr>
            <a:r>
              <a:rPr lang="en-GB" sz="2000" dirty="0"/>
              <a:t>every 2 hours measurements are performed by using Fast Repetition Rate Fluorometer (FRRF) Act2 </a:t>
            </a:r>
            <a:r>
              <a:rPr lang="en-GB" sz="2000" i="1" dirty="0"/>
              <a:t>Chelsea Technology, UK - </a:t>
            </a:r>
            <a:r>
              <a:rPr lang="en-GB" i="1" dirty="0"/>
              <a:t> </a:t>
            </a:r>
            <a:r>
              <a:rPr lang="en-GB" sz="2000" dirty="0"/>
              <a:t>since March 2017.</a:t>
            </a:r>
          </a:p>
          <a:p>
            <a:pPr>
              <a:buFontTx/>
              <a:buChar char="-"/>
            </a:pPr>
            <a:r>
              <a:rPr lang="en-GB" sz="2000" dirty="0"/>
              <a:t>Production / Energy curves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7AA75A-00E4-4759-BED1-912D7B7D2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38" y="1138005"/>
            <a:ext cx="3851920" cy="216670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151B14-5919-4248-81E2-193EBED98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25" y="776571"/>
            <a:ext cx="1310875" cy="2652429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A67B97DA-0954-403E-8FEA-4F747EB4B3C1}"/>
              </a:ext>
            </a:extLst>
          </p:cNvPr>
          <p:cNvGrpSpPr/>
          <p:nvPr/>
        </p:nvGrpSpPr>
        <p:grpSpPr>
          <a:xfrm>
            <a:off x="436325" y="118197"/>
            <a:ext cx="2076050" cy="6157257"/>
            <a:chOff x="2920682" y="406103"/>
            <a:chExt cx="2076050" cy="61572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6658A4-EA8A-470E-A442-E6FA71072B2F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42A2D12-7B67-4FD2-B88C-0F458146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BA3D2A52-88CB-4A1D-B4B8-BF945E8916F5}"/>
              </a:ext>
            </a:extLst>
          </p:cNvPr>
          <p:cNvSpPr txBox="1"/>
          <p:nvPr/>
        </p:nvSpPr>
        <p:spPr>
          <a:xfrm>
            <a:off x="4368800" y="3474991"/>
            <a:ext cx="755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Fast Repetition Rate Fluorometer (FRRF) Act2 Chelsea Technology, UK</a:t>
            </a:r>
          </a:p>
          <a:p>
            <a:endParaRPr lang="fr-FR" sz="20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8BE91C9-8C44-4AF9-B6E9-4130C385B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448" y="5187801"/>
            <a:ext cx="1753552" cy="15096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B62BCB2-3F7F-4B78-AAC0-236BBEFA5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4672" y="5197479"/>
            <a:ext cx="2567207" cy="1509620"/>
          </a:xfrm>
          <a:prstGeom prst="rect">
            <a:avLst/>
          </a:prstGeom>
        </p:spPr>
      </p:pic>
      <p:pic>
        <p:nvPicPr>
          <p:cNvPr id="21" name="Graphique 20" descr="Main ouverte avec plante">
            <a:extLst>
              <a:ext uri="{FF2B5EF4-FFF2-40B4-BE49-F238E27FC236}">
                <a16:creationId xmlns:a16="http://schemas.microsoft.com/office/drawing/2014/main" id="{6FAC214B-77E8-41F1-85E3-0796905C9A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8275" y="2221357"/>
            <a:ext cx="914400" cy="914400"/>
          </a:xfrm>
          <a:prstGeom prst="rect">
            <a:avLst/>
          </a:prstGeom>
        </p:spPr>
      </p:pic>
      <p:pic>
        <p:nvPicPr>
          <p:cNvPr id="22" name="Graphique 21" descr="Soleil">
            <a:extLst>
              <a:ext uri="{FF2B5EF4-FFF2-40B4-BE49-F238E27FC236}">
                <a16:creationId xmlns:a16="http://schemas.microsoft.com/office/drawing/2014/main" id="{2404160A-6AC1-4050-A860-68F5BD7D8A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07344" y="1468518"/>
            <a:ext cx="632050" cy="63205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1051B4D-21DE-4275-B3FF-692C4100FF0D}"/>
              </a:ext>
            </a:extLst>
          </p:cNvPr>
          <p:cNvSpPr txBox="1"/>
          <p:nvPr/>
        </p:nvSpPr>
        <p:spPr>
          <a:xfrm>
            <a:off x="4660404" y="5952289"/>
            <a:ext cx="290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Oxborough</a:t>
            </a:r>
            <a:r>
              <a:rPr lang="fr-FR" dirty="0"/>
              <a:t> et al 2012 for </a:t>
            </a:r>
            <a:r>
              <a:rPr lang="fr-FR" dirty="0" err="1"/>
              <a:t>details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38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0357EE-FF7D-4CEC-A978-7B49736FB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02" y="1266844"/>
            <a:ext cx="5574457" cy="432431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69493F71-24C0-4AA5-BD61-6E83E53D70BA}"/>
              </a:ext>
            </a:extLst>
          </p:cNvPr>
          <p:cNvGrpSpPr/>
          <p:nvPr/>
        </p:nvGrpSpPr>
        <p:grpSpPr>
          <a:xfrm>
            <a:off x="1924100" y="254887"/>
            <a:ext cx="2076050" cy="6157257"/>
            <a:chOff x="2920682" y="406103"/>
            <a:chExt cx="2076050" cy="61572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C07917-4B72-45F3-8203-8C2DEA20EC52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7DA8F05-135C-4C05-93C0-2A028CC1C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05354F3B-E1FC-4432-8419-4C2586B1B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28" y="3169512"/>
            <a:ext cx="1310875" cy="2652429"/>
          </a:xfrm>
          <a:prstGeom prst="rect">
            <a:avLst/>
          </a:prstGeom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0FCF27B8-2D64-4790-8464-0F62EAE2D2ED}"/>
              </a:ext>
            </a:extLst>
          </p:cNvPr>
          <p:cNvSpPr txBox="1">
            <a:spLocks/>
          </p:cNvSpPr>
          <p:nvPr/>
        </p:nvSpPr>
        <p:spPr>
          <a:xfrm>
            <a:off x="4219502" y="167827"/>
            <a:ext cx="7886700" cy="729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Photosynthetic measurements </a:t>
            </a:r>
          </a:p>
          <a:p>
            <a:pPr marL="0" indent="0">
              <a:buNone/>
            </a:pPr>
            <a:r>
              <a:rPr lang="en-GB" b="1" dirty="0"/>
              <a:t>Production/ Energy curve </a:t>
            </a:r>
            <a:endParaRPr lang="en-GB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25DF61-2CF3-4B29-AA9A-0664F94E2660}"/>
              </a:ext>
            </a:extLst>
          </p:cNvPr>
          <p:cNvSpPr txBox="1"/>
          <p:nvPr/>
        </p:nvSpPr>
        <p:spPr>
          <a:xfrm>
            <a:off x="4432378" y="5821941"/>
            <a:ext cx="719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Production rate of </a:t>
            </a:r>
            <a:r>
              <a:rPr lang="fr-FR" b="1" dirty="0" err="1"/>
              <a:t>electrons</a:t>
            </a:r>
            <a:r>
              <a:rPr lang="fr-FR" b="1" dirty="0"/>
              <a:t> by the PSII as a </a:t>
            </a:r>
            <a:r>
              <a:rPr lang="fr-FR" b="1" dirty="0" err="1"/>
              <a:t>function</a:t>
            </a:r>
            <a:r>
              <a:rPr lang="fr-FR" b="1" dirty="0"/>
              <a:t> of light </a:t>
            </a:r>
          </a:p>
        </p:txBody>
      </p:sp>
    </p:spTree>
    <p:extLst>
      <p:ext uri="{BB962C8B-B14F-4D97-AF65-F5344CB8AC3E}">
        <p14:creationId xmlns:p14="http://schemas.microsoft.com/office/powerpoint/2010/main" val="341902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0357EE-FF7D-4CEC-A978-7B49736FB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02" y="1266844"/>
            <a:ext cx="5574457" cy="43243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1A11241-53B9-45EF-9566-5E2B3E48827D}"/>
              </a:ext>
            </a:extLst>
          </p:cNvPr>
          <p:cNvSpPr txBox="1"/>
          <p:nvPr/>
        </p:nvSpPr>
        <p:spPr>
          <a:xfrm>
            <a:off x="6808088" y="2361184"/>
            <a:ext cx="2482850" cy="92333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 err="1">
                <a:cs typeface="Arial" pitchFamily="34" charset="0"/>
              </a:rPr>
              <a:t>ETR</a:t>
            </a:r>
            <a:r>
              <a:rPr lang="en-GB" b="1" baseline="-25000" dirty="0" err="1">
                <a:cs typeface="Arial" pitchFamily="34" charset="0"/>
              </a:rPr>
              <a:t>max</a:t>
            </a:r>
            <a:endParaRPr lang="en-GB" b="1" baseline="-25000" dirty="0">
              <a:cs typeface="Arial" pitchFamily="34" charset="0"/>
            </a:endParaRPr>
          </a:p>
          <a:p>
            <a:pPr algn="ctr">
              <a:defRPr/>
            </a:pPr>
            <a:r>
              <a:rPr lang="en-GB" b="0" dirty="0">
                <a:cs typeface="Arial" pitchFamily="34" charset="0"/>
              </a:rPr>
              <a:t>Maximal electron transport rate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C72FED-19E7-40EE-8EB0-42FF8C31B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880" y="3930501"/>
            <a:ext cx="2482850" cy="9233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cs typeface="Arial" pitchFamily="34" charset="0"/>
              </a:rPr>
              <a:t>The slope α</a:t>
            </a:r>
          </a:p>
          <a:p>
            <a:pPr algn="ctr"/>
            <a:r>
              <a:rPr lang="en-GB" dirty="0">
                <a:cs typeface="Arial" pitchFamily="34" charset="0"/>
              </a:rPr>
              <a:t>Maximal light utilization efficiency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9493F71-24C0-4AA5-BD61-6E83E53D70BA}"/>
              </a:ext>
            </a:extLst>
          </p:cNvPr>
          <p:cNvGrpSpPr/>
          <p:nvPr/>
        </p:nvGrpSpPr>
        <p:grpSpPr>
          <a:xfrm>
            <a:off x="1924100" y="254887"/>
            <a:ext cx="2076050" cy="6157257"/>
            <a:chOff x="2920682" y="406103"/>
            <a:chExt cx="2076050" cy="61572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C07917-4B72-45F3-8203-8C2DEA20EC52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7DA8F05-135C-4C05-93C0-2A028CC1C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05354F3B-E1FC-4432-8419-4C2586B1B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28" y="3169512"/>
            <a:ext cx="1310875" cy="2652429"/>
          </a:xfrm>
          <a:prstGeom prst="rect">
            <a:avLst/>
          </a:prstGeom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0FCF27B8-2D64-4790-8464-0F62EAE2D2ED}"/>
              </a:ext>
            </a:extLst>
          </p:cNvPr>
          <p:cNvSpPr txBox="1">
            <a:spLocks/>
          </p:cNvSpPr>
          <p:nvPr/>
        </p:nvSpPr>
        <p:spPr>
          <a:xfrm>
            <a:off x="4219502" y="167827"/>
            <a:ext cx="7886700" cy="729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Photosynthetic measurements </a:t>
            </a:r>
          </a:p>
          <a:p>
            <a:pPr marL="0" indent="0">
              <a:buNone/>
            </a:pPr>
            <a:r>
              <a:rPr lang="en-GB" b="1" dirty="0"/>
              <a:t>Production/ Energy curve </a:t>
            </a:r>
            <a:endParaRPr lang="en-GB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3A30DD2-C7E0-43E3-A00A-AD5139FDC578}"/>
              </a:ext>
            </a:extLst>
          </p:cNvPr>
          <p:cNvCxnSpPr/>
          <p:nvPr/>
        </p:nvCxnSpPr>
        <p:spPr>
          <a:xfrm flipH="1">
            <a:off x="4846320" y="2123440"/>
            <a:ext cx="2796793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2F10A4CF-EC9B-4F01-9882-C922E83F6BBE}"/>
              </a:ext>
            </a:extLst>
          </p:cNvPr>
          <p:cNvSpPr/>
          <p:nvPr/>
        </p:nvSpPr>
        <p:spPr>
          <a:xfrm>
            <a:off x="4683760" y="4631843"/>
            <a:ext cx="579120" cy="615944"/>
          </a:xfrm>
          <a:prstGeom prst="arc">
            <a:avLst>
              <a:gd name="adj1" fmla="val 15835089"/>
              <a:gd name="adj2" fmla="val 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304D80C-1661-42D0-8631-0515B335C9D8}"/>
              </a:ext>
            </a:extLst>
          </p:cNvPr>
          <p:cNvSpPr txBox="1"/>
          <p:nvPr/>
        </p:nvSpPr>
        <p:spPr>
          <a:xfrm>
            <a:off x="4432378" y="5821941"/>
            <a:ext cx="719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Production rate of </a:t>
            </a:r>
            <a:r>
              <a:rPr lang="fr-FR" b="1" dirty="0" err="1"/>
              <a:t>electrons</a:t>
            </a:r>
            <a:r>
              <a:rPr lang="fr-FR" b="1" dirty="0"/>
              <a:t> by the PSII as a </a:t>
            </a:r>
            <a:r>
              <a:rPr lang="fr-FR" b="1" dirty="0" err="1"/>
              <a:t>function</a:t>
            </a:r>
            <a:r>
              <a:rPr lang="fr-FR" b="1" dirty="0"/>
              <a:t> of light </a:t>
            </a:r>
          </a:p>
        </p:txBody>
      </p:sp>
    </p:spTree>
    <p:extLst>
      <p:ext uri="{BB962C8B-B14F-4D97-AF65-F5344CB8AC3E}">
        <p14:creationId xmlns:p14="http://schemas.microsoft.com/office/powerpoint/2010/main" val="349651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E78DD68-AC79-439B-A895-50F7195236B9}"/>
              </a:ext>
            </a:extLst>
          </p:cNvPr>
          <p:cNvGrpSpPr/>
          <p:nvPr/>
        </p:nvGrpSpPr>
        <p:grpSpPr>
          <a:xfrm>
            <a:off x="1913940" y="183767"/>
            <a:ext cx="2076050" cy="6157257"/>
            <a:chOff x="2920682" y="406103"/>
            <a:chExt cx="2076050" cy="61572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0B4559-ECC1-4A7B-B5A6-CFD3AF6FEE0B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1946E02-5473-4B9C-B3C3-C4ECCAB74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4621DD61-C374-44FD-8FE3-1AE631478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68" y="3098392"/>
            <a:ext cx="1310875" cy="26524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925D5A6-6E60-404A-AAF0-7A2956604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898" y="681785"/>
            <a:ext cx="5439162" cy="43410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94130EB-A04B-48F4-AA44-A8D406BE2E2B}"/>
              </a:ext>
            </a:extLst>
          </p:cNvPr>
          <p:cNvSpPr txBox="1"/>
          <p:nvPr/>
        </p:nvSpPr>
        <p:spPr>
          <a:xfrm>
            <a:off x="4674098" y="5229243"/>
            <a:ext cx="61847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Maximal </a:t>
            </a:r>
            <a:r>
              <a:rPr lang="fr-FR" b="1" dirty="0" err="1"/>
              <a:t>electrons</a:t>
            </a:r>
            <a:r>
              <a:rPr lang="fr-FR" b="1" dirty="0"/>
              <a:t> transport rate for the </a:t>
            </a:r>
            <a:r>
              <a:rPr lang="fr-FR" b="1" dirty="0" err="1"/>
              <a:t>year</a:t>
            </a:r>
            <a:r>
              <a:rPr lang="fr-FR" b="1" dirty="0"/>
              <a:t> 2018 (Claquin et al. In </a:t>
            </a:r>
            <a:r>
              <a:rPr lang="fr-FR" b="1" dirty="0" err="1"/>
              <a:t>prep</a:t>
            </a:r>
            <a:r>
              <a:rPr lang="fr-FR" b="1" dirty="0"/>
              <a:t>) = Maximal </a:t>
            </a:r>
            <a:r>
              <a:rPr lang="fr-FR" b="1" dirty="0" err="1"/>
              <a:t>photosynthetic</a:t>
            </a:r>
            <a:r>
              <a:rPr lang="fr-FR" b="1" dirty="0"/>
              <a:t> </a:t>
            </a:r>
            <a:r>
              <a:rPr lang="fr-FR" b="1" dirty="0" err="1"/>
              <a:t>capacity</a:t>
            </a:r>
            <a:r>
              <a:rPr lang="fr-FR" b="1" dirty="0"/>
              <a:t> of the </a:t>
            </a:r>
            <a:r>
              <a:rPr lang="fr-FR" b="1" dirty="0" err="1"/>
              <a:t>phytoplankton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5812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11EA2C9F-789F-486F-B9DC-6AC76F716539}"/>
              </a:ext>
            </a:extLst>
          </p:cNvPr>
          <p:cNvGrpSpPr/>
          <p:nvPr/>
        </p:nvGrpSpPr>
        <p:grpSpPr>
          <a:xfrm>
            <a:off x="1924100" y="254887"/>
            <a:ext cx="2076050" cy="6157257"/>
            <a:chOff x="2920682" y="406103"/>
            <a:chExt cx="2076050" cy="61572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1F46D3-EC84-483A-AEBB-86474E89154F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0FEF1F0-02C8-45D7-A882-46C5D672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439C3DBF-2D68-4793-9B94-AF87A95AC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28" y="3169512"/>
            <a:ext cx="1310875" cy="265242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EAF94E1-7E88-44E3-A4E9-FC3C12F75E78}"/>
              </a:ext>
            </a:extLst>
          </p:cNvPr>
          <p:cNvSpPr txBox="1"/>
          <p:nvPr/>
        </p:nvSpPr>
        <p:spPr>
          <a:xfrm>
            <a:off x="5099500" y="5054513"/>
            <a:ext cx="61847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Usually in literature : estimation of primary production is based on one set of data per week or per month – </a:t>
            </a:r>
          </a:p>
          <a:p>
            <a:pPr algn="ctr"/>
            <a:r>
              <a:rPr lang="en-GB" sz="2000" b="1" dirty="0"/>
              <a:t>Here, we have data every 2 hours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3A75BF4-6D93-458F-8C03-3E8F5A530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804" y="677615"/>
            <a:ext cx="5924095" cy="433344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1E950EC-C1F7-4033-9E46-824DA581B6DA}"/>
              </a:ext>
            </a:extLst>
          </p:cNvPr>
          <p:cNvSpPr txBox="1"/>
          <p:nvPr/>
        </p:nvSpPr>
        <p:spPr>
          <a:xfrm>
            <a:off x="5099500" y="6131515"/>
            <a:ext cx="61847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The </a:t>
            </a:r>
            <a:r>
              <a:rPr lang="fr-FR" sz="2000" b="1" dirty="0" err="1"/>
              <a:t>photosynthetic</a:t>
            </a:r>
            <a:r>
              <a:rPr lang="fr-FR" sz="2000" b="1" dirty="0"/>
              <a:t> </a:t>
            </a:r>
            <a:r>
              <a:rPr lang="fr-FR" sz="2000" b="1" dirty="0" err="1"/>
              <a:t>capacity</a:t>
            </a:r>
            <a:r>
              <a:rPr lang="fr-FR" sz="2000" b="1" dirty="0"/>
              <a:t> </a:t>
            </a:r>
            <a:r>
              <a:rPr lang="fr-FR" sz="2000" b="1" dirty="0" err="1"/>
              <a:t>is</a:t>
            </a:r>
            <a:r>
              <a:rPr lang="fr-FR" sz="2000" b="1" dirty="0"/>
              <a:t> </a:t>
            </a:r>
            <a:r>
              <a:rPr lang="fr-FR" sz="2000" b="1" dirty="0" err="1"/>
              <a:t>highly</a:t>
            </a:r>
            <a:r>
              <a:rPr lang="fr-FR" sz="2000" b="1" dirty="0"/>
              <a:t> variable </a:t>
            </a:r>
            <a:r>
              <a:rPr lang="fr-FR" sz="2000" b="1" dirty="0" err="1"/>
              <a:t>during</a:t>
            </a:r>
            <a:r>
              <a:rPr lang="fr-FR" sz="2000" b="1" dirty="0"/>
              <a:t> the </a:t>
            </a:r>
            <a:r>
              <a:rPr lang="fr-FR" sz="2000" b="1" dirty="0" err="1"/>
              <a:t>day</a:t>
            </a:r>
            <a:r>
              <a:rPr lang="fr-F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74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3DA707-D16B-488F-8CC9-DA7EF8FAFF56}"/>
              </a:ext>
            </a:extLst>
          </p:cNvPr>
          <p:cNvSpPr/>
          <p:nvPr/>
        </p:nvSpPr>
        <p:spPr>
          <a:xfrm>
            <a:off x="3798248" y="923320"/>
            <a:ext cx="8371274" cy="54726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D0964E-CE2A-4788-BD68-6239B1837EC0}"/>
              </a:ext>
            </a:extLst>
          </p:cNvPr>
          <p:cNvSpPr/>
          <p:nvPr/>
        </p:nvSpPr>
        <p:spPr>
          <a:xfrm>
            <a:off x="4205545" y="4406700"/>
            <a:ext cx="7587163" cy="7650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F10501-B108-42F4-BAC9-4383F43803FE}"/>
              </a:ext>
            </a:extLst>
          </p:cNvPr>
          <p:cNvSpPr txBox="1"/>
          <p:nvPr/>
        </p:nvSpPr>
        <p:spPr>
          <a:xfrm>
            <a:off x="5863245" y="3700169"/>
            <a:ext cx="44114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H</a:t>
            </a:r>
            <a:r>
              <a:rPr lang="en-GB" baseline="3000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89B5F7-F5A5-44F2-BF5F-34D78F4DE40B}"/>
              </a:ext>
            </a:extLst>
          </p:cNvPr>
          <p:cNvSpPr txBox="1"/>
          <p:nvPr/>
        </p:nvSpPr>
        <p:spPr>
          <a:xfrm>
            <a:off x="10063195" y="2680046"/>
            <a:ext cx="44114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H</a:t>
            </a:r>
            <a:r>
              <a:rPr lang="en-GB" baseline="30000"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7F8AFB3-5806-4BBC-BFB5-9DDA9CC6DEF8}"/>
              </a:ext>
            </a:extLst>
          </p:cNvPr>
          <p:cNvCxnSpPr/>
          <p:nvPr/>
        </p:nvCxnSpPr>
        <p:spPr>
          <a:xfrm>
            <a:off x="4205545" y="5166596"/>
            <a:ext cx="7587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A1F57D1-F766-498E-9875-D88C3B34A7DA}"/>
              </a:ext>
            </a:extLst>
          </p:cNvPr>
          <p:cNvCxnSpPr/>
          <p:nvPr/>
        </p:nvCxnSpPr>
        <p:spPr>
          <a:xfrm>
            <a:off x="4205545" y="4401504"/>
            <a:ext cx="7587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19">
            <a:extLst>
              <a:ext uri="{FF2B5EF4-FFF2-40B4-BE49-F238E27FC236}">
                <a16:creationId xmlns:a16="http://schemas.microsoft.com/office/drawing/2014/main" id="{3C44FD6E-CA3C-4BC2-BDC2-ACFCAFD25994}"/>
              </a:ext>
            </a:extLst>
          </p:cNvPr>
          <p:cNvSpPr/>
          <p:nvPr/>
        </p:nvSpPr>
        <p:spPr>
          <a:xfrm>
            <a:off x="4715606" y="4337746"/>
            <a:ext cx="701334" cy="89260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PSII</a:t>
            </a:r>
          </a:p>
        </p:txBody>
      </p:sp>
      <p:sp>
        <p:nvSpPr>
          <p:cNvPr id="10" name="Rectangle à coins arrondis 20">
            <a:extLst>
              <a:ext uri="{FF2B5EF4-FFF2-40B4-BE49-F238E27FC236}">
                <a16:creationId xmlns:a16="http://schemas.microsoft.com/office/drawing/2014/main" id="{F78FBC3C-D139-4496-8AD2-38BF6F1010D9}"/>
              </a:ext>
            </a:extLst>
          </p:cNvPr>
          <p:cNvSpPr/>
          <p:nvPr/>
        </p:nvSpPr>
        <p:spPr>
          <a:xfrm>
            <a:off x="6883367" y="4337746"/>
            <a:ext cx="701334" cy="89260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PSI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119642B-5A96-4097-AF52-7A0A5E0D042D}"/>
              </a:ext>
            </a:extLst>
          </p:cNvPr>
          <p:cNvCxnSpPr/>
          <p:nvPr/>
        </p:nvCxnSpPr>
        <p:spPr>
          <a:xfrm>
            <a:off x="9497432" y="2241970"/>
            <a:ext cx="701334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5289B31-6A8C-4FE0-B625-C18DAB57A7A4}"/>
              </a:ext>
            </a:extLst>
          </p:cNvPr>
          <p:cNvSpPr txBox="1"/>
          <p:nvPr/>
        </p:nvSpPr>
        <p:spPr>
          <a:xfrm>
            <a:off x="10219909" y="205069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Carbohydrates</a:t>
            </a:r>
          </a:p>
        </p:txBody>
      </p:sp>
      <p:sp>
        <p:nvSpPr>
          <p:cNvPr id="13" name="Éclair 12">
            <a:extLst>
              <a:ext uri="{FF2B5EF4-FFF2-40B4-BE49-F238E27FC236}">
                <a16:creationId xmlns:a16="http://schemas.microsoft.com/office/drawing/2014/main" id="{20DDEB19-9407-4245-A52B-48D008E5202D}"/>
              </a:ext>
            </a:extLst>
          </p:cNvPr>
          <p:cNvSpPr/>
          <p:nvPr/>
        </p:nvSpPr>
        <p:spPr>
          <a:xfrm rot="20840079">
            <a:off x="4283367" y="3608517"/>
            <a:ext cx="426637" cy="757215"/>
          </a:xfrm>
          <a:prstGeom prst="lightningBolt">
            <a:avLst/>
          </a:prstGeom>
          <a:solidFill>
            <a:srgbClr val="FFFFA3"/>
          </a:solidFill>
          <a:ln>
            <a:solidFill>
              <a:srgbClr val="FFFF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Éclair 13">
            <a:extLst>
              <a:ext uri="{FF2B5EF4-FFF2-40B4-BE49-F238E27FC236}">
                <a16:creationId xmlns:a16="http://schemas.microsoft.com/office/drawing/2014/main" id="{9380183A-0329-4D98-B4D1-2D4B8F21D6B7}"/>
              </a:ext>
            </a:extLst>
          </p:cNvPr>
          <p:cNvSpPr/>
          <p:nvPr/>
        </p:nvSpPr>
        <p:spPr>
          <a:xfrm rot="20840079">
            <a:off x="6413535" y="3610213"/>
            <a:ext cx="426637" cy="757215"/>
          </a:xfrm>
          <a:prstGeom prst="lightningBolt">
            <a:avLst/>
          </a:prstGeom>
          <a:solidFill>
            <a:srgbClr val="FFFFA3"/>
          </a:solidFill>
          <a:ln>
            <a:solidFill>
              <a:srgbClr val="FFFF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rme libre 45">
            <a:extLst>
              <a:ext uri="{FF2B5EF4-FFF2-40B4-BE49-F238E27FC236}">
                <a16:creationId xmlns:a16="http://schemas.microsoft.com/office/drawing/2014/main" id="{32DD66C9-58B7-44A3-9D7F-26BCED6D972D}"/>
              </a:ext>
            </a:extLst>
          </p:cNvPr>
          <p:cNvSpPr/>
          <p:nvPr/>
        </p:nvSpPr>
        <p:spPr>
          <a:xfrm>
            <a:off x="4555590" y="5477157"/>
            <a:ext cx="615777" cy="345899"/>
          </a:xfrm>
          <a:custGeom>
            <a:avLst/>
            <a:gdLst>
              <a:gd name="connsiteX0" fmla="*/ 0 w 695459"/>
              <a:gd name="connsiteY0" fmla="*/ 364901 h 390659"/>
              <a:gd name="connsiteX1" fmla="*/ 373487 w 695459"/>
              <a:gd name="connsiteY1" fmla="*/ 4293 h 390659"/>
              <a:gd name="connsiteX2" fmla="*/ 695459 w 695459"/>
              <a:gd name="connsiteY2" fmla="*/ 390659 h 3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459" h="390659">
                <a:moveTo>
                  <a:pt x="0" y="364901"/>
                </a:moveTo>
                <a:cubicBezTo>
                  <a:pt x="128788" y="182450"/>
                  <a:pt x="257577" y="0"/>
                  <a:pt x="373487" y="4293"/>
                </a:cubicBezTo>
                <a:cubicBezTo>
                  <a:pt x="489397" y="8586"/>
                  <a:pt x="592428" y="199622"/>
                  <a:pt x="695459" y="390659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668C0EE-14E7-4915-AA56-F92A848D217A}"/>
              </a:ext>
            </a:extLst>
          </p:cNvPr>
          <p:cNvSpPr txBox="1"/>
          <p:nvPr/>
        </p:nvSpPr>
        <p:spPr>
          <a:xfrm>
            <a:off x="7157040" y="3253866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NADPH</a:t>
            </a:r>
            <a:r>
              <a:rPr lang="en-GB" baseline="-25000">
                <a:latin typeface="Arial" pitchFamily="34" charset="0"/>
                <a:cs typeface="Arial" pitchFamily="34" charset="0"/>
              </a:rPr>
              <a:t> </a:t>
            </a:r>
            <a:r>
              <a:rPr lang="en-GB">
                <a:latin typeface="Arial" pitchFamily="34" charset="0"/>
                <a:cs typeface="Arial" pitchFamily="34" charset="0"/>
              </a:rPr>
              <a:t>+ H</a:t>
            </a:r>
            <a:r>
              <a:rPr lang="en-GB" baseline="3000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96B1ABB-2C08-47EE-B6D3-C6ADEB395F41}"/>
              </a:ext>
            </a:extLst>
          </p:cNvPr>
          <p:cNvSpPr txBox="1"/>
          <p:nvPr/>
        </p:nvSpPr>
        <p:spPr>
          <a:xfrm>
            <a:off x="6309548" y="325386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NADP</a:t>
            </a:r>
            <a:r>
              <a:rPr lang="en-GB" baseline="3000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57674E4-2BE1-4F2E-9979-B1F347034371}"/>
              </a:ext>
            </a:extLst>
          </p:cNvPr>
          <p:cNvSpPr/>
          <p:nvPr/>
        </p:nvSpPr>
        <p:spPr>
          <a:xfrm rot="6112600">
            <a:off x="4681754" y="4990782"/>
            <a:ext cx="520280" cy="441590"/>
          </a:xfrm>
          <a:prstGeom prst="arc">
            <a:avLst/>
          </a:prstGeom>
          <a:ln w="28575"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E2DF846-EABF-42C4-95FD-5D2B909546E6}"/>
              </a:ext>
            </a:extLst>
          </p:cNvPr>
          <p:cNvSpPr txBox="1"/>
          <p:nvPr/>
        </p:nvSpPr>
        <p:spPr>
          <a:xfrm>
            <a:off x="4779364" y="516659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e</a:t>
            </a:r>
            <a:r>
              <a:rPr lang="en-GB" baseline="3000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0" name="Forme libre 56">
            <a:extLst>
              <a:ext uri="{FF2B5EF4-FFF2-40B4-BE49-F238E27FC236}">
                <a16:creationId xmlns:a16="http://schemas.microsoft.com/office/drawing/2014/main" id="{AFB72D1A-1B17-4CFF-8B39-95B1E3CBD690}"/>
              </a:ext>
            </a:extLst>
          </p:cNvPr>
          <p:cNvSpPr/>
          <p:nvPr/>
        </p:nvSpPr>
        <p:spPr>
          <a:xfrm rot="10800000" flipH="1">
            <a:off x="6883368" y="3636412"/>
            <a:ext cx="615777" cy="345899"/>
          </a:xfrm>
          <a:custGeom>
            <a:avLst/>
            <a:gdLst>
              <a:gd name="connsiteX0" fmla="*/ 0 w 695459"/>
              <a:gd name="connsiteY0" fmla="*/ 364901 h 390659"/>
              <a:gd name="connsiteX1" fmla="*/ 373487 w 695459"/>
              <a:gd name="connsiteY1" fmla="*/ 4293 h 390659"/>
              <a:gd name="connsiteX2" fmla="*/ 695459 w 695459"/>
              <a:gd name="connsiteY2" fmla="*/ 390659 h 3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459" h="390659">
                <a:moveTo>
                  <a:pt x="0" y="364901"/>
                </a:moveTo>
                <a:cubicBezTo>
                  <a:pt x="128788" y="182450"/>
                  <a:pt x="257577" y="0"/>
                  <a:pt x="373487" y="4293"/>
                </a:cubicBezTo>
                <a:cubicBezTo>
                  <a:pt x="489397" y="8586"/>
                  <a:pt x="592428" y="199622"/>
                  <a:pt x="695459" y="390659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AF37E54-1ED6-4D70-80CF-99EF86955449}"/>
              </a:ext>
            </a:extLst>
          </p:cNvPr>
          <p:cNvSpPr txBox="1"/>
          <p:nvPr/>
        </p:nvSpPr>
        <p:spPr>
          <a:xfrm>
            <a:off x="4906879" y="586793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O</a:t>
            </a:r>
            <a:r>
              <a:rPr lang="en-GB" baseline="-25000">
                <a:latin typeface="Arial" pitchFamily="34" charset="0"/>
                <a:cs typeface="Arial" pitchFamily="34" charset="0"/>
              </a:rPr>
              <a:t>2 </a:t>
            </a:r>
            <a:r>
              <a:rPr lang="en-GB">
                <a:latin typeface="Arial" pitchFamily="34" charset="0"/>
                <a:cs typeface="Arial" pitchFamily="34" charset="0"/>
              </a:rPr>
              <a:t>+ H</a:t>
            </a:r>
            <a:r>
              <a:rPr lang="en-GB" baseline="3000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BFD096B-0B32-41FC-A5BE-C90DD738E367}"/>
              </a:ext>
            </a:extLst>
          </p:cNvPr>
          <p:cNvSpPr txBox="1"/>
          <p:nvPr/>
        </p:nvSpPr>
        <p:spPr>
          <a:xfrm>
            <a:off x="4215827" y="586793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latin typeface="Arial" pitchFamily="34" charset="0"/>
                <a:cs typeface="Arial" pitchFamily="34" charset="0"/>
              </a:rPr>
              <a:t>2</a:t>
            </a:r>
            <a:r>
              <a:rPr lang="en-GB">
                <a:latin typeface="Arial" pitchFamily="34" charset="0"/>
                <a:cs typeface="Arial" pitchFamily="34" charset="0"/>
              </a:rPr>
              <a:t>O</a:t>
            </a:r>
            <a:endParaRPr lang="en-GB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7586BA7-CB7B-48F5-84D9-31370BE1F78A}"/>
              </a:ext>
            </a:extLst>
          </p:cNvPr>
          <p:cNvSpPr txBox="1"/>
          <p:nvPr/>
        </p:nvSpPr>
        <p:spPr>
          <a:xfrm flipH="1">
            <a:off x="9624947" y="3062592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ATP</a:t>
            </a:r>
            <a:endParaRPr lang="en-GB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6C39FB6-9477-4E33-83E4-6C1BD28E0FB1}"/>
              </a:ext>
            </a:extLst>
          </p:cNvPr>
          <p:cNvSpPr txBox="1"/>
          <p:nvPr/>
        </p:nvSpPr>
        <p:spPr>
          <a:xfrm flipH="1">
            <a:off x="10326282" y="3062592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ADP+P</a:t>
            </a:r>
            <a:r>
              <a:rPr lang="en-GB" baseline="-25000">
                <a:latin typeface="Arial" pitchFamily="34" charset="0"/>
                <a:cs typeface="Arial" pitchFamily="34" charset="0"/>
              </a:rPr>
              <a:t>i</a:t>
            </a:r>
            <a:endParaRPr lang="en-GB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orme libre 64">
            <a:extLst>
              <a:ext uri="{FF2B5EF4-FFF2-40B4-BE49-F238E27FC236}">
                <a16:creationId xmlns:a16="http://schemas.microsoft.com/office/drawing/2014/main" id="{6EBFFB3F-3258-4576-AE9F-A0BC6C8F8D51}"/>
              </a:ext>
            </a:extLst>
          </p:cNvPr>
          <p:cNvSpPr/>
          <p:nvPr/>
        </p:nvSpPr>
        <p:spPr>
          <a:xfrm rot="10800000">
            <a:off x="9943737" y="3445139"/>
            <a:ext cx="615777" cy="345899"/>
          </a:xfrm>
          <a:custGeom>
            <a:avLst/>
            <a:gdLst>
              <a:gd name="connsiteX0" fmla="*/ 0 w 695459"/>
              <a:gd name="connsiteY0" fmla="*/ 364901 h 390659"/>
              <a:gd name="connsiteX1" fmla="*/ 373487 w 695459"/>
              <a:gd name="connsiteY1" fmla="*/ 4293 h 390659"/>
              <a:gd name="connsiteX2" fmla="*/ 695459 w 695459"/>
              <a:gd name="connsiteY2" fmla="*/ 390659 h 3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459" h="390659">
                <a:moveTo>
                  <a:pt x="0" y="364901"/>
                </a:moveTo>
                <a:cubicBezTo>
                  <a:pt x="128788" y="182450"/>
                  <a:pt x="257577" y="0"/>
                  <a:pt x="373487" y="4293"/>
                </a:cubicBezTo>
                <a:cubicBezTo>
                  <a:pt x="489397" y="8586"/>
                  <a:pt x="592428" y="199622"/>
                  <a:pt x="695459" y="390659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Forme 71">
            <a:extLst>
              <a:ext uri="{FF2B5EF4-FFF2-40B4-BE49-F238E27FC236}">
                <a16:creationId xmlns:a16="http://schemas.microsoft.com/office/drawing/2014/main" id="{B5DBCDE6-195D-4F91-993D-F494A0ED529C}"/>
              </a:ext>
            </a:extLst>
          </p:cNvPr>
          <p:cNvCxnSpPr>
            <a:stCxn id="21" idx="3"/>
            <a:endCxn id="6" idx="2"/>
          </p:cNvCxnSpPr>
          <p:nvPr/>
        </p:nvCxnSpPr>
        <p:spPr>
          <a:xfrm flipV="1">
            <a:off x="5854574" y="3049378"/>
            <a:ext cx="4429194" cy="300321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60">
            <a:extLst>
              <a:ext uri="{FF2B5EF4-FFF2-40B4-BE49-F238E27FC236}">
                <a16:creationId xmlns:a16="http://schemas.microsoft.com/office/drawing/2014/main" id="{B5C44FB2-5110-43D1-ACE5-8BA7E75BC9C4}"/>
              </a:ext>
            </a:extLst>
          </p:cNvPr>
          <p:cNvSpPr/>
          <p:nvPr/>
        </p:nvSpPr>
        <p:spPr>
          <a:xfrm>
            <a:off x="10007493" y="4273988"/>
            <a:ext cx="510061" cy="95636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0E7FA58-4A7D-4964-8CD8-2586F4D7D34D}"/>
              </a:ext>
            </a:extLst>
          </p:cNvPr>
          <p:cNvSpPr/>
          <p:nvPr/>
        </p:nvSpPr>
        <p:spPr>
          <a:xfrm>
            <a:off x="9752463" y="3763927"/>
            <a:ext cx="1020123" cy="63757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ATPase</a:t>
            </a:r>
          </a:p>
        </p:txBody>
      </p:sp>
      <p:sp>
        <p:nvSpPr>
          <p:cNvPr id="29" name="Forme libre 81">
            <a:extLst>
              <a:ext uri="{FF2B5EF4-FFF2-40B4-BE49-F238E27FC236}">
                <a16:creationId xmlns:a16="http://schemas.microsoft.com/office/drawing/2014/main" id="{BF06835E-D736-4889-B83D-D67A585E0DCE}"/>
              </a:ext>
            </a:extLst>
          </p:cNvPr>
          <p:cNvSpPr/>
          <p:nvPr/>
        </p:nvSpPr>
        <p:spPr>
          <a:xfrm>
            <a:off x="5890990" y="4028014"/>
            <a:ext cx="1011091" cy="1995572"/>
          </a:xfrm>
          <a:custGeom>
            <a:avLst/>
            <a:gdLst>
              <a:gd name="connsiteX0" fmla="*/ 163133 w 1141928"/>
              <a:gd name="connsiteY0" fmla="*/ 0 h 2253802"/>
              <a:gd name="connsiteX1" fmla="*/ 163133 w 1141928"/>
              <a:gd name="connsiteY1" fmla="*/ 1674253 h 2253802"/>
              <a:gd name="connsiteX2" fmla="*/ 1141928 w 1141928"/>
              <a:gd name="connsiteY2" fmla="*/ 2253802 h 225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928" h="2253802">
                <a:moveTo>
                  <a:pt x="163133" y="0"/>
                </a:moveTo>
                <a:cubicBezTo>
                  <a:pt x="81566" y="649309"/>
                  <a:pt x="0" y="1298619"/>
                  <a:pt x="163133" y="1674253"/>
                </a:cubicBezTo>
                <a:cubicBezTo>
                  <a:pt x="326266" y="2049887"/>
                  <a:pt x="734097" y="2151844"/>
                  <a:pt x="1141928" y="2253802"/>
                </a:cubicBezTo>
              </a:path>
            </a:pathLst>
          </a:cu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orme libre 84">
            <a:extLst>
              <a:ext uri="{FF2B5EF4-FFF2-40B4-BE49-F238E27FC236}">
                <a16:creationId xmlns:a16="http://schemas.microsoft.com/office/drawing/2014/main" id="{8BFEE97A-872F-4952-90EA-78C127F075B4}"/>
              </a:ext>
            </a:extLst>
          </p:cNvPr>
          <p:cNvSpPr/>
          <p:nvPr/>
        </p:nvSpPr>
        <p:spPr>
          <a:xfrm flipH="1">
            <a:off x="9058438" y="2807562"/>
            <a:ext cx="566509" cy="421921"/>
          </a:xfrm>
          <a:custGeom>
            <a:avLst/>
            <a:gdLst>
              <a:gd name="connsiteX0" fmla="*/ 0 w 1287888"/>
              <a:gd name="connsiteY0" fmla="*/ 476518 h 476518"/>
              <a:gd name="connsiteX1" fmla="*/ 901521 w 1287888"/>
              <a:gd name="connsiteY1" fmla="*/ 309093 h 476518"/>
              <a:gd name="connsiteX2" fmla="*/ 1287888 w 1287888"/>
              <a:gd name="connsiteY2" fmla="*/ 0 h 476518"/>
              <a:gd name="connsiteX3" fmla="*/ 1287888 w 1287888"/>
              <a:gd name="connsiteY3" fmla="*/ 0 h 4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88" h="476518">
                <a:moveTo>
                  <a:pt x="0" y="476518"/>
                </a:moveTo>
                <a:cubicBezTo>
                  <a:pt x="343436" y="432515"/>
                  <a:pt x="686873" y="388513"/>
                  <a:pt x="901521" y="309093"/>
                </a:cubicBezTo>
                <a:cubicBezTo>
                  <a:pt x="1116169" y="229673"/>
                  <a:pt x="1287888" y="0"/>
                  <a:pt x="1287888" y="0"/>
                </a:cubicBezTo>
                <a:lnTo>
                  <a:pt x="1287888" y="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1CC664-C148-4290-9C12-D699712566FD}"/>
              </a:ext>
            </a:extLst>
          </p:cNvPr>
          <p:cNvSpPr/>
          <p:nvPr/>
        </p:nvSpPr>
        <p:spPr>
          <a:xfrm>
            <a:off x="7182625" y="3253866"/>
            <a:ext cx="936104" cy="3187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28F6B1-337B-433F-8983-3105EEF687B0}"/>
              </a:ext>
            </a:extLst>
          </p:cNvPr>
          <p:cNvSpPr/>
          <p:nvPr/>
        </p:nvSpPr>
        <p:spPr>
          <a:xfrm>
            <a:off x="9630897" y="3062592"/>
            <a:ext cx="576064" cy="3187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orme libre 87">
            <a:extLst>
              <a:ext uri="{FF2B5EF4-FFF2-40B4-BE49-F238E27FC236}">
                <a16:creationId xmlns:a16="http://schemas.microsoft.com/office/drawing/2014/main" id="{FCAB9C1C-F1B4-4F4D-863C-3454B3E7F73C}"/>
              </a:ext>
            </a:extLst>
          </p:cNvPr>
          <p:cNvSpPr/>
          <p:nvPr/>
        </p:nvSpPr>
        <p:spPr>
          <a:xfrm>
            <a:off x="7643294" y="2807562"/>
            <a:ext cx="1140328" cy="421921"/>
          </a:xfrm>
          <a:custGeom>
            <a:avLst/>
            <a:gdLst>
              <a:gd name="connsiteX0" fmla="*/ 0 w 1287888"/>
              <a:gd name="connsiteY0" fmla="*/ 476518 h 476518"/>
              <a:gd name="connsiteX1" fmla="*/ 901521 w 1287888"/>
              <a:gd name="connsiteY1" fmla="*/ 309093 h 476518"/>
              <a:gd name="connsiteX2" fmla="*/ 1287888 w 1287888"/>
              <a:gd name="connsiteY2" fmla="*/ 0 h 476518"/>
              <a:gd name="connsiteX3" fmla="*/ 1287888 w 1287888"/>
              <a:gd name="connsiteY3" fmla="*/ 0 h 4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88" h="476518">
                <a:moveTo>
                  <a:pt x="0" y="476518"/>
                </a:moveTo>
                <a:cubicBezTo>
                  <a:pt x="343436" y="432515"/>
                  <a:pt x="686873" y="388513"/>
                  <a:pt x="901521" y="309093"/>
                </a:cubicBezTo>
                <a:cubicBezTo>
                  <a:pt x="1116169" y="229673"/>
                  <a:pt x="1287888" y="0"/>
                  <a:pt x="1287888" y="0"/>
                </a:cubicBezTo>
                <a:lnTo>
                  <a:pt x="1287888" y="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2DF8639-1803-4D02-A257-B52BA2794BB4}"/>
              </a:ext>
            </a:extLst>
          </p:cNvPr>
          <p:cNvSpPr txBox="1"/>
          <p:nvPr/>
        </p:nvSpPr>
        <p:spPr>
          <a:xfrm>
            <a:off x="11034251" y="39552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STROMA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8052B38-8A27-4D71-88D0-3A450FC05AFF}"/>
              </a:ext>
            </a:extLst>
          </p:cNvPr>
          <p:cNvSpPr txBox="1"/>
          <p:nvPr/>
        </p:nvSpPr>
        <p:spPr>
          <a:xfrm>
            <a:off x="11091374" y="522212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LUMEN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8252CF6-6F69-41D8-A113-EA9CE1006E99}"/>
              </a:ext>
            </a:extLst>
          </p:cNvPr>
          <p:cNvSpPr txBox="1"/>
          <p:nvPr/>
        </p:nvSpPr>
        <p:spPr>
          <a:xfrm>
            <a:off x="8419298" y="2050697"/>
            <a:ext cx="106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Calvin cycle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D785727D-B92D-46C5-9117-712BF267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022" y="2956206"/>
            <a:ext cx="2743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Fluorescence variation of the PSII</a:t>
            </a:r>
          </a:p>
          <a:p>
            <a:pPr algn="ctr">
              <a:spcBef>
                <a:spcPct val="50000"/>
              </a:spcBef>
            </a:pPr>
            <a:r>
              <a:rPr lang="en-GB" sz="1200" b="1" dirty="0">
                <a:latin typeface="Arial" pitchFamily="34" charset="0"/>
                <a:cs typeface="Arial" pitchFamily="34" charset="0"/>
              </a:rPr>
              <a:t>Production of electrons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C39CE324-619F-4D85-A5EF-FADF7278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768" y="1084466"/>
            <a:ext cx="2743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aseline="30000" dirty="0">
                <a:latin typeface="Arial" pitchFamily="34" charset="0"/>
                <a:cs typeface="Arial" pitchFamily="34" charset="0"/>
              </a:rPr>
              <a:t>13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C</a:t>
            </a:r>
          </a:p>
          <a:p>
            <a:pPr algn="ctr">
              <a:spcBef>
                <a:spcPct val="50000"/>
              </a:spcBef>
            </a:pPr>
            <a:r>
              <a:rPr lang="en-GB" sz="1400" b="1" dirty="0">
                <a:latin typeface="Arial" pitchFamily="34" charset="0"/>
                <a:cs typeface="Arial" pitchFamily="34" charset="0"/>
              </a:rPr>
              <a:t>Carbon incorporation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C0E8CE9E-0D37-4DC5-A7DE-D2407CF91296}"/>
              </a:ext>
            </a:extLst>
          </p:cNvPr>
          <p:cNvSpPr/>
          <p:nvPr/>
        </p:nvSpPr>
        <p:spPr>
          <a:xfrm>
            <a:off x="8413551" y="1864555"/>
            <a:ext cx="1020123" cy="9481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E5C0E07-CFEC-45E5-9380-A7A3268A5362}"/>
              </a:ext>
            </a:extLst>
          </p:cNvPr>
          <p:cNvSpPr txBox="1"/>
          <p:nvPr/>
        </p:nvSpPr>
        <p:spPr>
          <a:xfrm>
            <a:off x="8413551" y="2010327"/>
            <a:ext cx="106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Calvin cycle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4D7435-31BA-4BA5-9420-5DF8F402679D}"/>
              </a:ext>
            </a:extLst>
          </p:cNvPr>
          <p:cNvSpPr/>
          <p:nvPr/>
        </p:nvSpPr>
        <p:spPr>
          <a:xfrm>
            <a:off x="7079860" y="4060916"/>
            <a:ext cx="318788" cy="3187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bg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52A996F-295F-4460-B901-F5356218969E}"/>
              </a:ext>
            </a:extLst>
          </p:cNvPr>
          <p:cNvSpPr txBox="1"/>
          <p:nvPr/>
        </p:nvSpPr>
        <p:spPr>
          <a:xfrm>
            <a:off x="7038608" y="406091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Arial" pitchFamily="34" charset="0"/>
                <a:cs typeface="Arial" pitchFamily="34" charset="0"/>
              </a:rPr>
              <a:t>Fd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D2E7754D-6232-4B3F-9AB5-123615B63BA6}"/>
              </a:ext>
            </a:extLst>
          </p:cNvPr>
          <p:cNvCxnSpPr/>
          <p:nvPr/>
        </p:nvCxnSpPr>
        <p:spPr>
          <a:xfrm>
            <a:off x="5480699" y="4778728"/>
            <a:ext cx="1338911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BC0DC253-6557-4BBA-A6F9-7183C297D42A}"/>
              </a:ext>
            </a:extLst>
          </p:cNvPr>
          <p:cNvSpPr txBox="1"/>
          <p:nvPr/>
        </p:nvSpPr>
        <p:spPr>
          <a:xfrm>
            <a:off x="6245790" y="4451712"/>
            <a:ext cx="50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e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45" name="Flèche droite 63">
            <a:extLst>
              <a:ext uri="{FF2B5EF4-FFF2-40B4-BE49-F238E27FC236}">
                <a16:creationId xmlns:a16="http://schemas.microsoft.com/office/drawing/2014/main" id="{409AE773-4C1F-4ADB-9EC2-8BA9E06A8EF1}"/>
              </a:ext>
            </a:extLst>
          </p:cNvPr>
          <p:cNvSpPr>
            <a:spLocks noChangeArrowheads="1"/>
          </p:cNvSpPr>
          <p:nvPr/>
        </p:nvSpPr>
        <p:spPr bwMode="auto">
          <a:xfrm rot="19757561">
            <a:off x="5131649" y="3174985"/>
            <a:ext cx="3618309" cy="575370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bg1"/>
          </a:solidFill>
          <a:ln w="38100" algn="ctr">
            <a:solidFill>
              <a:srgbClr val="C000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Factor ?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82453DB8-6E6A-4BF6-9983-771F682D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9" y="2227283"/>
            <a:ext cx="1502548" cy="617053"/>
          </a:xfrm>
          <a:prstGeom prst="rect">
            <a:avLst/>
          </a:prstGeom>
        </p:spPr>
      </p:pic>
      <p:pic>
        <p:nvPicPr>
          <p:cNvPr id="47" name="Picture 2" descr="IFREMER">
            <a:extLst>
              <a:ext uri="{FF2B5EF4-FFF2-40B4-BE49-F238E27FC236}">
                <a16:creationId xmlns:a16="http://schemas.microsoft.com/office/drawing/2014/main" id="{473794AF-9766-458D-9B66-901F320CE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4" b="22743"/>
          <a:stretch>
            <a:fillRect/>
          </a:stretch>
        </p:blipFill>
        <p:spPr bwMode="auto">
          <a:xfrm>
            <a:off x="34013" y="3040700"/>
            <a:ext cx="1776480" cy="5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logo_AESN">
            <a:extLst>
              <a:ext uri="{FF2B5EF4-FFF2-40B4-BE49-F238E27FC236}">
                <a16:creationId xmlns:a16="http://schemas.microsoft.com/office/drawing/2014/main" id="{96E34C11-8A3F-4667-9D65-60B933B2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t="10646" r="8865" b="11655"/>
          <a:stretch>
            <a:fillRect/>
          </a:stretch>
        </p:blipFill>
        <p:spPr bwMode="auto">
          <a:xfrm>
            <a:off x="93992" y="3821729"/>
            <a:ext cx="1640545" cy="8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E99A1725-65BE-4116-BEA8-760FA9E71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" y="4838365"/>
            <a:ext cx="1811282" cy="820273"/>
          </a:xfrm>
          <a:prstGeom prst="rect">
            <a:avLst/>
          </a:prstGeom>
        </p:spPr>
      </p:pic>
      <p:grpSp>
        <p:nvGrpSpPr>
          <p:cNvPr id="50" name="Groupe 49">
            <a:extLst>
              <a:ext uri="{FF2B5EF4-FFF2-40B4-BE49-F238E27FC236}">
                <a16:creationId xmlns:a16="http://schemas.microsoft.com/office/drawing/2014/main" id="{BCD98181-974C-4845-A943-FAB2DCF832F8}"/>
              </a:ext>
            </a:extLst>
          </p:cNvPr>
          <p:cNvGrpSpPr/>
          <p:nvPr/>
        </p:nvGrpSpPr>
        <p:grpSpPr>
          <a:xfrm>
            <a:off x="1924100" y="254887"/>
            <a:ext cx="2076050" cy="6157257"/>
            <a:chOff x="2920682" y="406103"/>
            <a:chExt cx="2076050" cy="615725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2E1D0A-D7C4-4B40-B103-61FB1D9B0C8F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E96F7103-D2A6-4107-BE35-4B6826E2B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pic>
        <p:nvPicPr>
          <p:cNvPr id="53" name="Image 52">
            <a:extLst>
              <a:ext uri="{FF2B5EF4-FFF2-40B4-BE49-F238E27FC236}">
                <a16:creationId xmlns:a16="http://schemas.microsoft.com/office/drawing/2014/main" id="{97552018-BB67-42DE-808C-99826DA2CF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28" y="3169512"/>
            <a:ext cx="1310875" cy="2652429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CAAEFC06-34E4-4080-A1CC-06CA15119C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8"/>
          <a:stretch>
            <a:fillRect/>
          </a:stretch>
        </p:blipFill>
        <p:spPr bwMode="auto">
          <a:xfrm>
            <a:off x="-151810" y="306448"/>
            <a:ext cx="1847878" cy="89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70366E2A-50E6-47F1-B5B6-1DE2D7D7B2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1" y="1147801"/>
            <a:ext cx="892914" cy="892914"/>
          </a:xfrm>
          <a:prstGeom prst="rect">
            <a:avLst/>
          </a:prstGeom>
        </p:spPr>
      </p:pic>
      <p:sp>
        <p:nvSpPr>
          <p:cNvPr id="56" name="Espace réservé du contenu 2">
            <a:extLst>
              <a:ext uri="{FF2B5EF4-FFF2-40B4-BE49-F238E27FC236}">
                <a16:creationId xmlns:a16="http://schemas.microsoft.com/office/drawing/2014/main" id="{04DB1C79-FC8C-4A3D-829E-13D736085048}"/>
              </a:ext>
            </a:extLst>
          </p:cNvPr>
          <p:cNvSpPr txBox="1">
            <a:spLocks/>
          </p:cNvSpPr>
          <p:nvPr/>
        </p:nvSpPr>
        <p:spPr>
          <a:xfrm>
            <a:off x="4248502" y="23722"/>
            <a:ext cx="7886700" cy="729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Photosynthetic measurements </a:t>
            </a:r>
          </a:p>
          <a:p>
            <a:pPr marL="0" indent="0">
              <a:buNone/>
            </a:pPr>
            <a:r>
              <a:rPr lang="en-GB" b="1" dirty="0"/>
              <a:t>Estimation of carbon fixation</a:t>
            </a:r>
            <a:endParaRPr lang="en-GB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D5E0D21-E238-45DA-8EE4-4ADF66AF5E92}"/>
              </a:ext>
            </a:extLst>
          </p:cNvPr>
          <p:cNvSpPr txBox="1"/>
          <p:nvPr/>
        </p:nvSpPr>
        <p:spPr>
          <a:xfrm>
            <a:off x="4000150" y="6472898"/>
            <a:ext cx="828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The </a:t>
            </a:r>
            <a:r>
              <a:rPr lang="fr-FR" b="1" dirty="0" err="1"/>
              <a:t>relationship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not </a:t>
            </a:r>
            <a:r>
              <a:rPr lang="fr-FR" b="1" dirty="0" err="1"/>
              <a:t>linear</a:t>
            </a:r>
            <a:r>
              <a:rPr lang="fr-FR" b="1" dirty="0"/>
              <a:t> (</a:t>
            </a:r>
            <a:r>
              <a:rPr lang="fr-FR" b="1" dirty="0" err="1"/>
              <a:t>Napoleon</a:t>
            </a:r>
            <a:r>
              <a:rPr lang="fr-FR" b="1" dirty="0"/>
              <a:t> &amp; Claquin, 2012; Morelle &amp; Claquin, 2018)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CA1D592-B675-42EE-A861-0BD84C4AB5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1133" y="974011"/>
            <a:ext cx="1842641" cy="11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06A8224-31EF-4D4A-9691-59924C0411A9}"/>
              </a:ext>
            </a:extLst>
          </p:cNvPr>
          <p:cNvGrpSpPr/>
          <p:nvPr/>
        </p:nvGrpSpPr>
        <p:grpSpPr>
          <a:xfrm>
            <a:off x="1924100" y="254887"/>
            <a:ext cx="2076050" cy="6157257"/>
            <a:chOff x="2920682" y="406103"/>
            <a:chExt cx="2076050" cy="61572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6948CD-60BB-4377-A9B6-FA56DB455020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397AEDF-DC8F-4434-8150-DF1F14C14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AE51BCD1-AF39-4537-B4BC-269AE59CF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28" y="3169512"/>
            <a:ext cx="1310875" cy="26524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1CC76F-B1F0-4555-AC98-367B2B9F2A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7" y="620248"/>
            <a:ext cx="5457825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2CE7FCF-F1E2-4F1B-837E-D5E2424F1BA5}"/>
              </a:ext>
            </a:extLst>
          </p:cNvPr>
          <p:cNvSpPr txBox="1"/>
          <p:nvPr/>
        </p:nvSpPr>
        <p:spPr>
          <a:xfrm>
            <a:off x="4228182" y="5868420"/>
            <a:ext cx="828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Relationship </a:t>
            </a:r>
            <a:r>
              <a:rPr lang="fr-FR" b="1" dirty="0" err="1"/>
              <a:t>between</a:t>
            </a:r>
            <a:r>
              <a:rPr lang="fr-FR" b="1" dirty="0"/>
              <a:t> ETR(II) and </a:t>
            </a:r>
            <a:r>
              <a:rPr lang="fr-FR" b="1" dirty="0" err="1"/>
              <a:t>carbon</a:t>
            </a:r>
            <a:r>
              <a:rPr lang="fr-FR" b="1" dirty="0"/>
              <a:t> fixation on SMILE site as </a:t>
            </a:r>
            <a:r>
              <a:rPr lang="fr-FR" b="1" dirty="0" err="1"/>
              <a:t>various</a:t>
            </a:r>
            <a:r>
              <a:rPr lang="fr-FR" b="1" dirty="0"/>
              <a:t> </a:t>
            </a:r>
            <a:r>
              <a:rPr lang="fr-FR" b="1" dirty="0" err="1"/>
              <a:t>seasons</a:t>
            </a:r>
            <a:endParaRPr lang="fr-FR" b="1" dirty="0"/>
          </a:p>
          <a:p>
            <a:r>
              <a:rPr lang="fr-FR" b="1" dirty="0"/>
              <a:t>Claquin et al, in </a:t>
            </a:r>
            <a:r>
              <a:rPr lang="fr-FR" b="1" dirty="0" err="1"/>
              <a:t>prep</a:t>
            </a:r>
            <a:r>
              <a:rPr lang="fr-FR" b="1" dirty="0"/>
              <a:t>.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C1CCD4B-B75D-424E-85ED-151218101F84}"/>
              </a:ext>
            </a:extLst>
          </p:cNvPr>
          <p:cNvGrpSpPr/>
          <p:nvPr/>
        </p:nvGrpSpPr>
        <p:grpSpPr>
          <a:xfrm>
            <a:off x="1913940" y="183767"/>
            <a:ext cx="2076050" cy="6157257"/>
            <a:chOff x="2920682" y="406103"/>
            <a:chExt cx="2076050" cy="61572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6C801E-4592-479B-A852-E77798847A08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E344DDF-44A0-491D-BFC3-BFD6C9B1F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C48A738C-FAB7-4225-972A-9DB584F22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68" y="3098392"/>
            <a:ext cx="1310875" cy="26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3AE3406-1EBB-4169-A0B7-14104BD60621}"/>
              </a:ext>
            </a:extLst>
          </p:cNvPr>
          <p:cNvGrpSpPr/>
          <p:nvPr/>
        </p:nvGrpSpPr>
        <p:grpSpPr>
          <a:xfrm>
            <a:off x="1913940" y="183767"/>
            <a:ext cx="2076050" cy="6157257"/>
            <a:chOff x="2920682" y="406103"/>
            <a:chExt cx="2076050" cy="61572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0EF0EF-C3B1-4E69-A426-7EF05B08E32D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0018A57-4EAE-438D-B62E-3798F68FC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D4FFD54E-60EF-440B-973D-6C6781621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68" y="3098392"/>
            <a:ext cx="1310875" cy="265242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507974B-2EC1-4286-8938-2AF0731A3CC0}"/>
              </a:ext>
            </a:extLst>
          </p:cNvPr>
          <p:cNvSpPr txBox="1"/>
          <p:nvPr/>
        </p:nvSpPr>
        <p:spPr>
          <a:xfrm>
            <a:off x="7364289" y="5650935"/>
            <a:ext cx="39559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Daily </a:t>
            </a:r>
            <a:r>
              <a:rPr lang="fr-FR" b="1" dirty="0" err="1"/>
              <a:t>primary</a:t>
            </a:r>
            <a:r>
              <a:rPr lang="fr-FR" b="1" dirty="0"/>
              <a:t> production estimation </a:t>
            </a:r>
            <a:r>
              <a:rPr lang="fr-FR" dirty="0"/>
              <a:t>(Claquin et al. In </a:t>
            </a:r>
            <a:r>
              <a:rPr lang="fr-FR" dirty="0" err="1"/>
              <a:t>prep</a:t>
            </a:r>
            <a:r>
              <a:rPr lang="fr-FR" dirty="0"/>
              <a:t>)</a:t>
            </a:r>
            <a:r>
              <a:rPr lang="fr-FR" b="1" dirty="0"/>
              <a:t>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8A5F85F-B57F-42AA-9D3E-30B09542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111" y="363820"/>
            <a:ext cx="6174889" cy="5010337"/>
          </a:xfrm>
          <a:prstGeom prst="rect">
            <a:avLst/>
          </a:prstGeom>
        </p:spPr>
      </p:pic>
      <p:sp>
        <p:nvSpPr>
          <p:cNvPr id="20" name="Organigramme : Fusion 19">
            <a:extLst>
              <a:ext uri="{FF2B5EF4-FFF2-40B4-BE49-F238E27FC236}">
                <a16:creationId xmlns:a16="http://schemas.microsoft.com/office/drawing/2014/main" id="{00331A65-6899-4560-9ED7-86B43CEC897D}"/>
              </a:ext>
            </a:extLst>
          </p:cNvPr>
          <p:cNvSpPr/>
          <p:nvPr/>
        </p:nvSpPr>
        <p:spPr>
          <a:xfrm>
            <a:off x="4030164" y="768432"/>
            <a:ext cx="1767840" cy="5405730"/>
          </a:xfrm>
          <a:prstGeom prst="flowChartMer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0A2BB3-EAFB-4726-B569-1196449E2F54}"/>
              </a:ext>
            </a:extLst>
          </p:cNvPr>
          <p:cNvSpPr txBox="1"/>
          <p:nvPr/>
        </p:nvSpPr>
        <p:spPr>
          <a:xfrm>
            <a:off x="4070338" y="921298"/>
            <a:ext cx="176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Integration</a:t>
            </a:r>
            <a:r>
              <a:rPr lang="fr-FR" dirty="0"/>
              <a:t> of the production as </a:t>
            </a:r>
            <a:r>
              <a:rPr lang="fr-FR" dirty="0" err="1"/>
              <a:t>function</a:t>
            </a:r>
            <a:r>
              <a:rPr lang="fr-FR" dirty="0"/>
              <a:t> of the </a:t>
            </a:r>
            <a:r>
              <a:rPr lang="fr-FR" dirty="0" err="1"/>
              <a:t>depth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39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3AE3406-1EBB-4169-A0B7-14104BD60621}"/>
              </a:ext>
            </a:extLst>
          </p:cNvPr>
          <p:cNvGrpSpPr/>
          <p:nvPr/>
        </p:nvGrpSpPr>
        <p:grpSpPr>
          <a:xfrm>
            <a:off x="1913940" y="183767"/>
            <a:ext cx="2076050" cy="6157257"/>
            <a:chOff x="2920682" y="406103"/>
            <a:chExt cx="2076050" cy="61572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0EF0EF-C3B1-4E69-A426-7EF05B08E32D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0018A57-4EAE-438D-B62E-3798F68FC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D4FFD54E-60EF-440B-973D-6C6781621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68" y="3098392"/>
            <a:ext cx="1310875" cy="2652429"/>
          </a:xfrm>
          <a:prstGeom prst="rect">
            <a:avLst/>
          </a:prstGeom>
        </p:spPr>
      </p:pic>
      <p:sp>
        <p:nvSpPr>
          <p:cNvPr id="20" name="Organigramme : Fusion 19">
            <a:extLst>
              <a:ext uri="{FF2B5EF4-FFF2-40B4-BE49-F238E27FC236}">
                <a16:creationId xmlns:a16="http://schemas.microsoft.com/office/drawing/2014/main" id="{00331A65-6899-4560-9ED7-86B43CEC897D}"/>
              </a:ext>
            </a:extLst>
          </p:cNvPr>
          <p:cNvSpPr/>
          <p:nvPr/>
        </p:nvSpPr>
        <p:spPr>
          <a:xfrm>
            <a:off x="4030164" y="768432"/>
            <a:ext cx="1767840" cy="5405730"/>
          </a:xfrm>
          <a:prstGeom prst="flowChartMer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0A2BB3-EAFB-4726-B569-1196449E2F54}"/>
              </a:ext>
            </a:extLst>
          </p:cNvPr>
          <p:cNvSpPr txBox="1"/>
          <p:nvPr/>
        </p:nvSpPr>
        <p:spPr>
          <a:xfrm>
            <a:off x="4070338" y="921298"/>
            <a:ext cx="176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Integration</a:t>
            </a:r>
            <a:r>
              <a:rPr lang="fr-FR" dirty="0"/>
              <a:t> of the production as </a:t>
            </a:r>
            <a:r>
              <a:rPr lang="fr-FR" dirty="0" err="1"/>
              <a:t>function</a:t>
            </a:r>
            <a:r>
              <a:rPr lang="fr-FR" dirty="0"/>
              <a:t> of the </a:t>
            </a:r>
            <a:r>
              <a:rPr lang="fr-FR" dirty="0" err="1"/>
              <a:t>depth</a:t>
            </a:r>
            <a:r>
              <a:rPr lang="fr-FR" dirty="0"/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3663E9E-8630-40AF-8A0C-CD0524786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745" y="593223"/>
            <a:ext cx="6256255" cy="501033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2A3EFA3-25A2-4AFE-A9D6-9ADF84472366}"/>
              </a:ext>
            </a:extLst>
          </p:cNvPr>
          <p:cNvSpPr txBox="1"/>
          <p:nvPr/>
        </p:nvSpPr>
        <p:spPr>
          <a:xfrm>
            <a:off x="4502502" y="5879359"/>
            <a:ext cx="768949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If we do the same estimation only with measurements performed at noon or only performed in the morning , the picture is not the same.</a:t>
            </a:r>
          </a:p>
          <a:p>
            <a:pPr algn="ctr"/>
            <a:r>
              <a:rPr lang="en-GB" b="1" dirty="0"/>
              <a:t>Because the maximal photosynthetic capacity change during the day.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2BDA65B-8B46-4974-960F-878272DE0568}"/>
              </a:ext>
            </a:extLst>
          </p:cNvPr>
          <p:cNvSpPr txBox="1"/>
          <p:nvPr/>
        </p:nvSpPr>
        <p:spPr>
          <a:xfrm>
            <a:off x="5844982" y="5233629"/>
            <a:ext cx="3034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(Claquin et al. In </a:t>
            </a:r>
            <a:r>
              <a:rPr lang="fr-FR" sz="1600" dirty="0" err="1"/>
              <a:t>prep</a:t>
            </a:r>
            <a:r>
              <a:rPr lang="fr-F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81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2E9724-5B5B-4871-A9C4-BF51CA2D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07" y="0"/>
            <a:ext cx="1010879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F843AB-04B4-476E-A3CA-92E36FA8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207" y="0"/>
            <a:ext cx="3378163" cy="25738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27BF3BB-B5E2-4209-8DEA-46393413E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566" y="3864574"/>
            <a:ext cx="7450434" cy="294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EEEC1937-9305-4143-A3EA-2EB4C2EF61CB}"/>
              </a:ext>
            </a:extLst>
          </p:cNvPr>
          <p:cNvSpPr txBox="1">
            <a:spLocks/>
          </p:cNvSpPr>
          <p:nvPr/>
        </p:nvSpPr>
        <p:spPr>
          <a:xfrm>
            <a:off x="5460700" y="245091"/>
            <a:ext cx="5170005" cy="1040285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Site SMILE – </a:t>
            </a:r>
            <a:r>
              <a:rPr lang="en-US" sz="2800" b="1" dirty="0" err="1">
                <a:solidFill>
                  <a:schemeClr val="bg1"/>
                </a:solidFill>
              </a:rPr>
              <a:t>Baie</a:t>
            </a:r>
            <a:r>
              <a:rPr lang="en-US" sz="2800" b="1" dirty="0">
                <a:solidFill>
                  <a:schemeClr val="bg1"/>
                </a:solidFill>
              </a:rPr>
              <a:t> de Seine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(English Channel) since June 2016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D9B65FCB-7EFC-4D9E-84F9-67C385FB2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8"/>
          <a:stretch>
            <a:fillRect/>
          </a:stretch>
        </p:blipFill>
        <p:spPr bwMode="auto">
          <a:xfrm>
            <a:off x="-106550" y="121367"/>
            <a:ext cx="1847878" cy="89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F611E1-0ADF-40C5-8C66-9078946F2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8" y="1014281"/>
            <a:ext cx="892914" cy="8929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6AE97D7-2400-43AF-9572-FFC28EA4A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9" y="2041245"/>
            <a:ext cx="1502548" cy="617053"/>
          </a:xfrm>
          <a:prstGeom prst="rect">
            <a:avLst/>
          </a:prstGeom>
        </p:spPr>
      </p:pic>
      <p:pic>
        <p:nvPicPr>
          <p:cNvPr id="11" name="Picture 2" descr="IFREMER">
            <a:extLst>
              <a:ext uri="{FF2B5EF4-FFF2-40B4-BE49-F238E27FC236}">
                <a16:creationId xmlns:a16="http://schemas.microsoft.com/office/drawing/2014/main" id="{3F09DF5B-29EE-4D4D-9D4A-5464A02B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4" b="22743"/>
          <a:stretch>
            <a:fillRect/>
          </a:stretch>
        </p:blipFill>
        <p:spPr bwMode="auto">
          <a:xfrm>
            <a:off x="8645" y="2705653"/>
            <a:ext cx="1776480" cy="5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logo_AESN">
            <a:extLst>
              <a:ext uri="{FF2B5EF4-FFF2-40B4-BE49-F238E27FC236}">
                <a16:creationId xmlns:a16="http://schemas.microsoft.com/office/drawing/2014/main" id="{ADAB7E8B-7C08-40B3-9819-29E49230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t="10646" r="8865" b="11655"/>
          <a:stretch>
            <a:fillRect/>
          </a:stretch>
        </p:blipFill>
        <p:spPr bwMode="auto">
          <a:xfrm>
            <a:off x="314720" y="3429000"/>
            <a:ext cx="1164329" cy="5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F19DC1C-4ED0-471F-9C4C-6B201A0A8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6475" y="2425247"/>
            <a:ext cx="344157" cy="46610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5F23C93-8803-4A47-8B84-E4825F9BE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1562" y="3954298"/>
            <a:ext cx="1209675" cy="16383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E623BCE-9690-4D96-8B27-0103BF37F425}"/>
              </a:ext>
            </a:extLst>
          </p:cNvPr>
          <p:cNvSpPr txBox="1"/>
          <p:nvPr/>
        </p:nvSpPr>
        <p:spPr>
          <a:xfrm>
            <a:off x="10381290" y="510613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Seine </a:t>
            </a:r>
            <a:r>
              <a:rPr lang="fr-FR" b="1" dirty="0" err="1">
                <a:solidFill>
                  <a:schemeClr val="bg1"/>
                </a:solidFill>
              </a:rPr>
              <a:t>estuary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1" name="Graphique 20" descr="Carte avec repère">
            <a:extLst>
              <a:ext uri="{FF2B5EF4-FFF2-40B4-BE49-F238E27FC236}">
                <a16:creationId xmlns:a16="http://schemas.microsoft.com/office/drawing/2014/main" id="{789901DD-5D99-46AA-9ECF-87D704BD2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22509" y="152695"/>
            <a:ext cx="914400" cy="914400"/>
          </a:xfrm>
          <a:prstGeom prst="rect">
            <a:avLst/>
          </a:prstGeom>
        </p:spPr>
      </p:pic>
      <p:pic>
        <p:nvPicPr>
          <p:cNvPr id="19" name="Image 8">
            <a:extLst>
              <a:ext uri="{FF2B5EF4-FFF2-40B4-BE49-F238E27FC236}">
                <a16:creationId xmlns:a16="http://schemas.microsoft.com/office/drawing/2014/main" id="{40311F01-1207-4164-9BB8-85DD41DC9A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7" y="5440519"/>
            <a:ext cx="1131600" cy="11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1">
            <a:extLst>
              <a:ext uri="{FF2B5EF4-FFF2-40B4-BE49-F238E27FC236}">
                <a16:creationId xmlns:a16="http://schemas.microsoft.com/office/drawing/2014/main" id="{BF4AFBC7-C75E-41B6-8246-CE4648A994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0" y="4184500"/>
            <a:ext cx="1164329" cy="11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Espace réservé du contenu 7">
            <a:extLst>
              <a:ext uri="{FF2B5EF4-FFF2-40B4-BE49-F238E27FC236}">
                <a16:creationId xmlns:a16="http://schemas.microsoft.com/office/drawing/2014/main" id="{18295DB6-1AD3-49E7-90D2-61471AC09E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48" y="4230710"/>
            <a:ext cx="979053" cy="141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0FC1268-6275-4DF5-9651-2C695A9925B8}"/>
              </a:ext>
            </a:extLst>
          </p:cNvPr>
          <p:cNvSpPr txBox="1"/>
          <p:nvPr/>
        </p:nvSpPr>
        <p:spPr>
          <a:xfrm>
            <a:off x="1619048" y="5644030"/>
            <a:ext cx="9790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J. Fauchot / B. Leroy</a:t>
            </a:r>
          </a:p>
        </p:txBody>
      </p:sp>
    </p:spTree>
    <p:extLst>
      <p:ext uri="{BB962C8B-B14F-4D97-AF65-F5344CB8AC3E}">
        <p14:creationId xmlns:p14="http://schemas.microsoft.com/office/powerpoint/2010/main" val="286873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0F547F8-1D9F-4425-BD3C-DAE80DDA4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810" y="638295"/>
            <a:ext cx="6263140" cy="473572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B286832-6345-4390-A498-1ECB5E8C65D1}"/>
              </a:ext>
            </a:extLst>
          </p:cNvPr>
          <p:cNvSpPr txBox="1"/>
          <p:nvPr/>
        </p:nvSpPr>
        <p:spPr>
          <a:xfrm>
            <a:off x="146185" y="6384868"/>
            <a:ext cx="3034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(Claquin et al. In </a:t>
            </a:r>
            <a:r>
              <a:rPr lang="fr-FR" sz="1600" dirty="0" err="1"/>
              <a:t>prep</a:t>
            </a:r>
            <a:r>
              <a:rPr lang="fr-FR" sz="1600" dirty="0"/>
              <a:t>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7EACC4-1E28-478E-A602-27836655E475}"/>
              </a:ext>
            </a:extLst>
          </p:cNvPr>
          <p:cNvSpPr txBox="1"/>
          <p:nvPr/>
        </p:nvSpPr>
        <p:spPr>
          <a:xfrm>
            <a:off x="4092606" y="5779363"/>
            <a:ext cx="5592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Comparaison interannuelle en cours……</a:t>
            </a:r>
          </a:p>
          <a:p>
            <a:r>
              <a:rPr lang="fr-FR" dirty="0"/>
              <a:t>Et utilisation de ces outils pour décrire et comprendre des phénomènes à court terme</a:t>
            </a:r>
          </a:p>
        </p:txBody>
      </p:sp>
    </p:spTree>
    <p:extLst>
      <p:ext uri="{BB962C8B-B14F-4D97-AF65-F5344CB8AC3E}">
        <p14:creationId xmlns:p14="http://schemas.microsoft.com/office/powerpoint/2010/main" val="1800079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62D0A8D-79A2-45F5-B047-19C3C6BF8FAA}"/>
              </a:ext>
            </a:extLst>
          </p:cNvPr>
          <p:cNvGrpSpPr/>
          <p:nvPr/>
        </p:nvGrpSpPr>
        <p:grpSpPr>
          <a:xfrm>
            <a:off x="280267" y="87204"/>
            <a:ext cx="2076050" cy="6157257"/>
            <a:chOff x="2920682" y="406103"/>
            <a:chExt cx="2076050" cy="61572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A85AD6-4933-4965-B9F8-7E632F14907F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26DC9EF-5551-419F-A8D2-CFBF88BAB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pic>
        <p:nvPicPr>
          <p:cNvPr id="17" name="Graphique 16" descr="Tubes à essai">
            <a:extLst>
              <a:ext uri="{FF2B5EF4-FFF2-40B4-BE49-F238E27FC236}">
                <a16:creationId xmlns:a16="http://schemas.microsoft.com/office/drawing/2014/main" id="{A7202CF6-74BF-46EE-82EA-E526D0A3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9842" y="202246"/>
            <a:ext cx="914400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B8F9DEB-725B-4D3B-9533-FA03A6C3C3D2}"/>
              </a:ext>
            </a:extLst>
          </p:cNvPr>
          <p:cNvSpPr/>
          <p:nvPr/>
        </p:nvSpPr>
        <p:spPr>
          <a:xfrm>
            <a:off x="3223271" y="396772"/>
            <a:ext cx="7319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Example of a bloom event – summer 2019</a:t>
            </a:r>
            <a:endParaRPr lang="en-GB" sz="2800" dirty="0"/>
          </a:p>
          <a:p>
            <a:pPr lvl="1"/>
            <a:r>
              <a:rPr lang="en-GB" sz="2000" dirty="0"/>
              <a:t>- Serre et al 2021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70D82F-D5FB-4459-90DA-00CB3548DBC0}"/>
              </a:ext>
            </a:extLst>
          </p:cNvPr>
          <p:cNvSpPr txBox="1"/>
          <p:nvPr/>
        </p:nvSpPr>
        <p:spPr>
          <a:xfrm>
            <a:off x="5185876" y="6044406"/>
            <a:ext cx="55976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Bloom of </a:t>
            </a:r>
            <a:r>
              <a:rPr lang="en-GB" sz="2000" i="1" dirty="0" err="1"/>
              <a:t>Lepidodinium</a:t>
            </a:r>
            <a:r>
              <a:rPr lang="en-GB" sz="2000" i="1" dirty="0"/>
              <a:t> </a:t>
            </a:r>
            <a:r>
              <a:rPr lang="en-GB" sz="2000" i="1" dirty="0" err="1"/>
              <a:t>chlorophorum</a:t>
            </a:r>
            <a:r>
              <a:rPr lang="en-GB" sz="2000" i="1" dirty="0"/>
              <a:t> </a:t>
            </a:r>
            <a:r>
              <a:rPr lang="en-GB" sz="2000" dirty="0"/>
              <a:t>(HAB species)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FFB026-1ED6-4473-A56B-E89513F7A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870" y="2320181"/>
            <a:ext cx="4813870" cy="37242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6DBF1DC-8B1D-47D9-B41E-F25093C8B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773" y="3022386"/>
            <a:ext cx="1289105" cy="13262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E146DE-3C0D-4153-B027-32ED55CFD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600" y="1234549"/>
            <a:ext cx="4837036" cy="6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5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B8F9DEB-725B-4D3B-9533-FA03A6C3C3D2}"/>
              </a:ext>
            </a:extLst>
          </p:cNvPr>
          <p:cNvSpPr/>
          <p:nvPr/>
        </p:nvSpPr>
        <p:spPr>
          <a:xfrm>
            <a:off x="1526346" y="537149"/>
            <a:ext cx="7319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Example of a bloom event – summer 2019</a:t>
            </a:r>
            <a:endParaRPr lang="en-GB" sz="2800" dirty="0"/>
          </a:p>
          <a:p>
            <a:pPr lvl="1"/>
            <a:r>
              <a:rPr lang="en-GB" sz="2000" dirty="0"/>
              <a:t>- Serre et al (2021)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70D82F-D5FB-4459-90DA-00CB3548DBC0}"/>
              </a:ext>
            </a:extLst>
          </p:cNvPr>
          <p:cNvSpPr txBox="1"/>
          <p:nvPr/>
        </p:nvSpPr>
        <p:spPr>
          <a:xfrm>
            <a:off x="3561262" y="5529501"/>
            <a:ext cx="55976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Bloom of </a:t>
            </a:r>
            <a:r>
              <a:rPr lang="en-GB" sz="2000" i="1" dirty="0" err="1"/>
              <a:t>Lepidodinium</a:t>
            </a:r>
            <a:r>
              <a:rPr lang="en-GB" sz="2000" i="1" dirty="0"/>
              <a:t> </a:t>
            </a:r>
            <a:r>
              <a:rPr lang="en-GB" sz="2000" i="1" dirty="0" err="1"/>
              <a:t>chlorophorum</a:t>
            </a:r>
            <a:r>
              <a:rPr lang="en-GB" sz="2000" i="1" dirty="0"/>
              <a:t> </a:t>
            </a:r>
            <a:r>
              <a:rPr lang="en-GB" sz="2000" dirty="0"/>
              <a:t>(HAB species) due fresh water input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A09640-76EF-4A1C-8174-1B57FFF6F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762" y="1547152"/>
            <a:ext cx="4893016" cy="37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84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B8F9DEB-725B-4D3B-9533-FA03A6C3C3D2}"/>
              </a:ext>
            </a:extLst>
          </p:cNvPr>
          <p:cNvSpPr/>
          <p:nvPr/>
        </p:nvSpPr>
        <p:spPr>
          <a:xfrm>
            <a:off x="2819753" y="47713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/>
              <a:t>Example of a bloom event</a:t>
            </a:r>
            <a:endParaRPr lang="en-GB" sz="2800" dirty="0"/>
          </a:p>
          <a:p>
            <a:pPr lvl="1"/>
            <a:r>
              <a:rPr lang="en-GB" sz="2000" dirty="0"/>
              <a:t>- Serre et al 2021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8E691D3-93DF-4AD9-B825-1578D2A1EC01}"/>
              </a:ext>
            </a:extLst>
          </p:cNvPr>
          <p:cNvSpPr txBox="1"/>
          <p:nvPr/>
        </p:nvSpPr>
        <p:spPr>
          <a:xfrm>
            <a:off x="8147479" y="1521463"/>
            <a:ext cx="267735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Bloom of </a:t>
            </a:r>
            <a:r>
              <a:rPr lang="en-GB" sz="2000" i="1" dirty="0" err="1"/>
              <a:t>Lepidodinium</a:t>
            </a:r>
            <a:r>
              <a:rPr lang="en-GB" sz="2000" i="1" dirty="0"/>
              <a:t> </a:t>
            </a:r>
            <a:r>
              <a:rPr lang="en-GB" sz="2000" i="1" dirty="0" err="1"/>
              <a:t>chlorophorum</a:t>
            </a:r>
            <a:r>
              <a:rPr lang="en-GB" sz="2000" i="1" dirty="0"/>
              <a:t> </a:t>
            </a:r>
            <a:r>
              <a:rPr lang="en-GB" sz="2000" dirty="0"/>
              <a:t>(HAB species) due fresh water input and nutrients inputs 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1213D16-3333-490B-99A2-7122F9DA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712" y="1521463"/>
            <a:ext cx="5282584" cy="4636234"/>
          </a:xfrm>
          <a:prstGeom prst="rect">
            <a:avLst/>
          </a:prstGeom>
        </p:spPr>
      </p:pic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F9666002-584F-41AD-BB08-206927F3632A}"/>
              </a:ext>
            </a:extLst>
          </p:cNvPr>
          <p:cNvSpPr/>
          <p:nvPr/>
        </p:nvSpPr>
        <p:spPr>
          <a:xfrm rot="5400000">
            <a:off x="5956892" y="1612806"/>
            <a:ext cx="387405" cy="69596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73D1227-67E9-46AD-8A21-AB27DFC7D056}"/>
              </a:ext>
            </a:extLst>
          </p:cNvPr>
          <p:cNvSpPr txBox="1"/>
          <p:nvPr/>
        </p:nvSpPr>
        <p:spPr>
          <a:xfrm>
            <a:off x="6178075" y="1562857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BLOOM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DF99FBE0-76DA-4997-8B92-1644430D9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296" y="3152679"/>
            <a:ext cx="2667541" cy="27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02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 descr="Tubes à essai">
            <a:extLst>
              <a:ext uri="{FF2B5EF4-FFF2-40B4-BE49-F238E27FC236}">
                <a16:creationId xmlns:a16="http://schemas.microsoft.com/office/drawing/2014/main" id="{A7202CF6-74BF-46EE-82EA-E526D0A3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9842" y="202246"/>
            <a:ext cx="914400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B8F9DEB-725B-4D3B-9533-FA03A6C3C3D2}"/>
              </a:ext>
            </a:extLst>
          </p:cNvPr>
          <p:cNvSpPr/>
          <p:nvPr/>
        </p:nvSpPr>
        <p:spPr>
          <a:xfrm>
            <a:off x="3048000" y="46174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/>
              <a:t>Example of a bloom event</a:t>
            </a:r>
            <a:endParaRPr lang="en-GB" sz="2800" dirty="0"/>
          </a:p>
          <a:p>
            <a:pPr lvl="1"/>
            <a:r>
              <a:rPr lang="en-GB" sz="2000" dirty="0"/>
              <a:t>- Serre et al “almost submitted”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8E691D3-93DF-4AD9-B825-1578D2A1EC01}"/>
              </a:ext>
            </a:extLst>
          </p:cNvPr>
          <p:cNvSpPr txBox="1"/>
          <p:nvPr/>
        </p:nvSpPr>
        <p:spPr>
          <a:xfrm>
            <a:off x="9514642" y="1521463"/>
            <a:ext cx="267735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Bloom of </a:t>
            </a:r>
            <a:r>
              <a:rPr lang="en-GB" sz="2000" i="1" dirty="0" err="1"/>
              <a:t>Lepidodinium</a:t>
            </a:r>
            <a:r>
              <a:rPr lang="en-GB" sz="2000" i="1" dirty="0"/>
              <a:t> </a:t>
            </a:r>
            <a:r>
              <a:rPr lang="en-GB" sz="2000" i="1" dirty="0" err="1"/>
              <a:t>chlorophorum</a:t>
            </a:r>
            <a:r>
              <a:rPr lang="en-GB" sz="2000" i="1" dirty="0"/>
              <a:t> </a:t>
            </a:r>
            <a:r>
              <a:rPr lang="en-GB" sz="2000" dirty="0"/>
              <a:t>(HAB species) due fresh water input and nutrients inputs 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DF99FBE0-76DA-4997-8B92-1644430D9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459" y="3152679"/>
            <a:ext cx="2667541" cy="27445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34E2AD-CE8A-44F8-8411-98F00D0A4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653" y="1823304"/>
            <a:ext cx="5659586" cy="4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07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 descr="Tubes à essai">
            <a:extLst>
              <a:ext uri="{FF2B5EF4-FFF2-40B4-BE49-F238E27FC236}">
                <a16:creationId xmlns:a16="http://schemas.microsoft.com/office/drawing/2014/main" id="{A7202CF6-74BF-46EE-82EA-E526D0A3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9842" y="202246"/>
            <a:ext cx="914400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B8F9DEB-725B-4D3B-9533-FA03A6C3C3D2}"/>
              </a:ext>
            </a:extLst>
          </p:cNvPr>
          <p:cNvSpPr/>
          <p:nvPr/>
        </p:nvSpPr>
        <p:spPr>
          <a:xfrm>
            <a:off x="2513058" y="847867"/>
            <a:ext cx="7319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Example of a bloom event – summer 2019</a:t>
            </a:r>
            <a:endParaRPr lang="en-GB" sz="2800" dirty="0"/>
          </a:p>
          <a:p>
            <a:pPr lvl="1"/>
            <a:r>
              <a:rPr lang="en-GB" sz="2000" dirty="0"/>
              <a:t>- Serre et al 2021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65E24EB-3D5B-478C-A640-3D55F675D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287" y="1735045"/>
            <a:ext cx="5577171" cy="425979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34949DE-2F8B-4D20-9551-A0732B8F8EFA}"/>
              </a:ext>
            </a:extLst>
          </p:cNvPr>
          <p:cNvSpPr txBox="1"/>
          <p:nvPr/>
        </p:nvSpPr>
        <p:spPr>
          <a:xfrm>
            <a:off x="8442032" y="2944300"/>
            <a:ext cx="18541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Crash of the bloom and of FRRF parameters</a:t>
            </a:r>
          </a:p>
        </p:txBody>
      </p:sp>
    </p:spTree>
    <p:extLst>
      <p:ext uri="{BB962C8B-B14F-4D97-AF65-F5344CB8AC3E}">
        <p14:creationId xmlns:p14="http://schemas.microsoft.com/office/powerpoint/2010/main" val="288607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B8F9DEB-725B-4D3B-9533-FA03A6C3C3D2}"/>
              </a:ext>
            </a:extLst>
          </p:cNvPr>
          <p:cNvSpPr/>
          <p:nvPr/>
        </p:nvSpPr>
        <p:spPr>
          <a:xfrm>
            <a:off x="2830396" y="91524"/>
            <a:ext cx="7319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Example of a bloom event – summer 2019</a:t>
            </a:r>
            <a:endParaRPr lang="en-GB" sz="2800" dirty="0"/>
          </a:p>
          <a:p>
            <a:pPr lvl="1"/>
            <a:r>
              <a:rPr lang="en-GB" sz="2000" dirty="0"/>
              <a:t>- Serre et al 2021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ACFD637-0D6E-4C1F-B68F-7CA894B9A801}"/>
              </a:ext>
            </a:extLst>
          </p:cNvPr>
          <p:cNvSpPr txBox="1"/>
          <p:nvPr/>
        </p:nvSpPr>
        <p:spPr>
          <a:xfrm>
            <a:off x="3557231" y="5221777"/>
            <a:ext cx="5424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 drop of P concentration and an increase of N/P ratio are associated to the crash of the bloom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4BFED2-EC5F-465F-96E6-663CFE7FD2FC}"/>
              </a:ext>
            </a:extLst>
          </p:cNvPr>
          <p:cNvSpPr txBox="1"/>
          <p:nvPr/>
        </p:nvSpPr>
        <p:spPr>
          <a:xfrm>
            <a:off x="2830396" y="5793193"/>
            <a:ext cx="7340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We showed that high frequency measurements of physicochemical biological, physiological parameters allow to detect the triggers of the bloom and its fate.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C6D7ADB-826C-4463-8470-6A6AF1F58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03" y="922832"/>
            <a:ext cx="5641344" cy="431974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ACED15C-B31C-44BF-BA08-1FC1746AB201}"/>
              </a:ext>
            </a:extLst>
          </p:cNvPr>
          <p:cNvSpPr txBox="1"/>
          <p:nvPr/>
        </p:nvSpPr>
        <p:spPr>
          <a:xfrm>
            <a:off x="6974100" y="891743"/>
            <a:ext cx="152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WIZ </a:t>
            </a:r>
            <a:r>
              <a:rPr lang="fr-FR" dirty="0" err="1"/>
              <a:t>sensor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324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9A2F9F8-8365-4891-918A-7CCD22F7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287075"/>
            <a:ext cx="10594019" cy="550116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0CAE420-65FE-4155-931B-2C62E64B08C3}"/>
              </a:ext>
            </a:extLst>
          </p:cNvPr>
          <p:cNvSpPr txBox="1"/>
          <p:nvPr/>
        </p:nvSpPr>
        <p:spPr>
          <a:xfrm>
            <a:off x="849295" y="5788240"/>
            <a:ext cx="1026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Bioessais</a:t>
            </a:r>
            <a:r>
              <a:rPr lang="fr-FR" dirty="0"/>
              <a:t> : Incubations d’échantillons avec différents apports de sels nutritifs pour comprendre la réponse de la communauté phytoplanctonique / la productivité / indicateurs physiologiques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3279D7-3D51-4504-9E8F-3EEFEB3B9188}"/>
              </a:ext>
            </a:extLst>
          </p:cNvPr>
          <p:cNvSpPr txBox="1"/>
          <p:nvPr/>
        </p:nvSpPr>
        <p:spPr>
          <a:xfrm>
            <a:off x="1500326" y="6434571"/>
            <a:ext cx="925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Relations : diversité / fonctions et les impacts de la modification des apports en sels nutritifs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1D6726-AFFF-4173-8224-0E531524E976}"/>
              </a:ext>
            </a:extLst>
          </p:cNvPr>
          <p:cNvSpPr txBox="1"/>
          <p:nvPr/>
        </p:nvSpPr>
        <p:spPr>
          <a:xfrm>
            <a:off x="159798" y="102409"/>
            <a:ext cx="253901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Serre et al soumis</a:t>
            </a:r>
          </a:p>
        </p:txBody>
      </p:sp>
    </p:spTree>
    <p:extLst>
      <p:ext uri="{BB962C8B-B14F-4D97-AF65-F5344CB8AC3E}">
        <p14:creationId xmlns:p14="http://schemas.microsoft.com/office/powerpoint/2010/main" val="2691192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3787BD5-841E-4E48-A9AE-50A97E1BC73B}"/>
              </a:ext>
            </a:extLst>
          </p:cNvPr>
          <p:cNvSpPr txBox="1"/>
          <p:nvPr/>
        </p:nvSpPr>
        <p:spPr>
          <a:xfrm>
            <a:off x="97655" y="310766"/>
            <a:ext cx="381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Merci!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920176F-1EE4-476A-A9D7-72EA106E0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55" y="310766"/>
            <a:ext cx="8747842" cy="583258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27E60D7-2B84-4BDF-A883-7640A47C29A8}"/>
              </a:ext>
            </a:extLst>
          </p:cNvPr>
          <p:cNvSpPr txBox="1"/>
          <p:nvPr/>
        </p:nvSpPr>
        <p:spPr>
          <a:xfrm>
            <a:off x="239698" y="1393794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bientôt à Luc sur Mer!</a:t>
            </a:r>
          </a:p>
        </p:txBody>
      </p:sp>
    </p:spTree>
    <p:extLst>
      <p:ext uri="{BB962C8B-B14F-4D97-AF65-F5344CB8AC3E}">
        <p14:creationId xmlns:p14="http://schemas.microsoft.com/office/powerpoint/2010/main" val="142602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8BE4146B-5B10-4261-AA7A-6550B187C7BB}"/>
              </a:ext>
            </a:extLst>
          </p:cNvPr>
          <p:cNvGrpSpPr/>
          <p:nvPr/>
        </p:nvGrpSpPr>
        <p:grpSpPr>
          <a:xfrm>
            <a:off x="2920682" y="245091"/>
            <a:ext cx="2076050" cy="6157257"/>
            <a:chOff x="2920682" y="406103"/>
            <a:chExt cx="2076050" cy="61572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05C14B-1E1A-4A6A-ABB9-850BF08095F1}"/>
                </a:ext>
              </a:extLst>
            </p:cNvPr>
            <p:cNvSpPr/>
            <p:nvPr/>
          </p:nvSpPr>
          <p:spPr>
            <a:xfrm>
              <a:off x="2920682" y="406103"/>
              <a:ext cx="2076050" cy="615725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rgbClr val="DEF0F8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D1CBA50-B6C3-4AA3-A646-5874E81AA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002" y="406103"/>
              <a:ext cx="2055730" cy="2784138"/>
            </a:xfrm>
            <a:prstGeom prst="rect">
              <a:avLst/>
            </a:prstGeom>
          </p:spPr>
        </p:pic>
      </p:grpSp>
      <p:sp>
        <p:nvSpPr>
          <p:cNvPr id="13" name="Rectangle : avec coins rognés en haut 12">
            <a:extLst>
              <a:ext uri="{FF2B5EF4-FFF2-40B4-BE49-F238E27FC236}">
                <a16:creationId xmlns:a16="http://schemas.microsoft.com/office/drawing/2014/main" id="{69569E2C-F4D4-4C81-AD2C-F7297D5A6F2D}"/>
              </a:ext>
            </a:extLst>
          </p:cNvPr>
          <p:cNvSpPr/>
          <p:nvPr/>
        </p:nvSpPr>
        <p:spPr>
          <a:xfrm>
            <a:off x="3295632" y="5658638"/>
            <a:ext cx="1320408" cy="456903"/>
          </a:xfrm>
          <a:prstGeom prst="snip2Same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45158B7-C3EA-4F17-B917-E8AA3D880E8E}"/>
              </a:ext>
            </a:extLst>
          </p:cNvPr>
          <p:cNvCxnSpPr>
            <a:cxnSpLocks/>
          </p:cNvCxnSpPr>
          <p:nvPr/>
        </p:nvCxnSpPr>
        <p:spPr>
          <a:xfrm>
            <a:off x="2611120" y="463096"/>
            <a:ext cx="0" cy="5760349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7349C3B-1893-4B72-B004-14E6E8407407}"/>
              </a:ext>
            </a:extLst>
          </p:cNvPr>
          <p:cNvSpPr txBox="1"/>
          <p:nvPr/>
        </p:nvSpPr>
        <p:spPr>
          <a:xfrm>
            <a:off x="2798762" y="6402348"/>
            <a:ext cx="700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20 m depth max – Macrotidal system : tidal range 8 m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E008F3-69BF-4FFC-8590-0A08C391ECE7}"/>
              </a:ext>
            </a:extLst>
          </p:cNvPr>
          <p:cNvSpPr/>
          <p:nvPr/>
        </p:nvSpPr>
        <p:spPr>
          <a:xfrm>
            <a:off x="5635831" y="32089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/>
              <a:t>Energy is supplied by </a:t>
            </a:r>
          </a:p>
          <a:p>
            <a:pPr lvl="1"/>
            <a:r>
              <a:rPr lang="en-GB" sz="2000" dirty="0"/>
              <a:t>- solar energy   </a:t>
            </a:r>
          </a:p>
          <a:p>
            <a:pPr lvl="1"/>
            <a:r>
              <a:rPr lang="en-GB" sz="2000" dirty="0"/>
              <a:t>- waves and swell energy (GEPS techno)</a:t>
            </a:r>
          </a:p>
          <a:p>
            <a:pPr lvl="1">
              <a:buFontTx/>
              <a:buChar char="-"/>
            </a:pPr>
            <a:r>
              <a:rPr lang="en-GB" sz="2000" dirty="0"/>
              <a:t> fuel cell (with methanol) is used as a backup. 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187624F3-5E43-46F4-B1A8-743DB4C8A39E}"/>
              </a:ext>
            </a:extLst>
          </p:cNvPr>
          <p:cNvSpPr/>
          <p:nvPr/>
        </p:nvSpPr>
        <p:spPr>
          <a:xfrm>
            <a:off x="4996732" y="2535809"/>
            <a:ext cx="733508" cy="308527"/>
          </a:xfrm>
          <a:prstGeom prst="rightArrow">
            <a:avLst/>
          </a:prstGeom>
          <a:solidFill>
            <a:srgbClr val="DEF0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4C6AFF0-50F1-4C9D-B807-7EEC069CACBC}"/>
              </a:ext>
            </a:extLst>
          </p:cNvPr>
          <p:cNvSpPr txBox="1"/>
          <p:nvPr/>
        </p:nvSpPr>
        <p:spPr>
          <a:xfrm>
            <a:off x="5736204" y="2415899"/>
            <a:ext cx="5686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Sub-surface measurements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4272511-86A2-40BD-B301-C2DFFF38B8B8}"/>
              </a:ext>
            </a:extLst>
          </p:cNvPr>
          <p:cNvSpPr txBox="1"/>
          <p:nvPr/>
        </p:nvSpPr>
        <p:spPr>
          <a:xfrm>
            <a:off x="5736204" y="5372645"/>
            <a:ext cx="4182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Depth measurements 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38797AC3-659C-4BFA-988C-6EBA7DECA4E3}"/>
              </a:ext>
            </a:extLst>
          </p:cNvPr>
          <p:cNvSpPr/>
          <p:nvPr/>
        </p:nvSpPr>
        <p:spPr>
          <a:xfrm>
            <a:off x="4990990" y="5505305"/>
            <a:ext cx="733508" cy="308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5A6299B-F47B-41C2-A04F-CF1199F60214}"/>
              </a:ext>
            </a:extLst>
          </p:cNvPr>
          <p:cNvSpPr txBox="1"/>
          <p:nvPr/>
        </p:nvSpPr>
        <p:spPr>
          <a:xfrm>
            <a:off x="3252289" y="5754737"/>
            <a:ext cx="153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Depth</a:t>
            </a:r>
            <a:r>
              <a:rPr lang="fr-FR" dirty="0">
                <a:solidFill>
                  <a:schemeClr val="bg1"/>
                </a:solidFill>
              </a:rPr>
              <a:t> station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674F77D-9A21-4744-871C-49236C9B8709}"/>
              </a:ext>
            </a:extLst>
          </p:cNvPr>
          <p:cNvSpPr txBox="1"/>
          <p:nvPr/>
        </p:nvSpPr>
        <p:spPr>
          <a:xfrm>
            <a:off x="5325599" y="2975139"/>
            <a:ext cx="6735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-Temperature, salinity, dissolved O</a:t>
            </a:r>
            <a:r>
              <a:rPr lang="en-US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turbidity, fluorescence (FFU), Meteorological parameters, PAR (every 20 min)</a:t>
            </a:r>
          </a:p>
          <a:p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-Nutrients (OPUS sensor and WIZ sensor (when it works..))</a:t>
            </a:r>
          </a:p>
          <a:p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- Fast Repetition Rate Fluorometer to estimate primary productivity</a:t>
            </a:r>
            <a:endParaRPr lang="fr-FR" sz="20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03A4EDC-4A7B-4A8D-9AF1-E08576A3F572}"/>
              </a:ext>
            </a:extLst>
          </p:cNvPr>
          <p:cNvSpPr txBox="1"/>
          <p:nvPr/>
        </p:nvSpPr>
        <p:spPr>
          <a:xfrm>
            <a:off x="5465884" y="5907445"/>
            <a:ext cx="626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-Temperature, salinity, turbidity, fluorescence (FFU), ADCP</a:t>
            </a:r>
            <a:endParaRPr lang="fr-FR" sz="20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780339B-AB97-44F6-A1D2-5C970B2F1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79" y="4191128"/>
            <a:ext cx="981225" cy="1479500"/>
          </a:xfrm>
          <a:prstGeom prst="rect">
            <a:avLst/>
          </a:prstGeom>
        </p:spPr>
      </p:pic>
      <p:pic>
        <p:nvPicPr>
          <p:cNvPr id="29" name="Graphique 28" descr="Batterie en charge">
            <a:extLst>
              <a:ext uri="{FF2B5EF4-FFF2-40B4-BE49-F238E27FC236}">
                <a16:creationId xmlns:a16="http://schemas.microsoft.com/office/drawing/2014/main" id="{66962BF4-22DD-48B3-B1E3-6218545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8684" y="222102"/>
            <a:ext cx="627147" cy="627147"/>
          </a:xfrm>
          <a:prstGeom prst="rect">
            <a:avLst/>
          </a:prstGeom>
        </p:spPr>
      </p:pic>
      <p:pic>
        <p:nvPicPr>
          <p:cNvPr id="30" name="Graphique 29" descr="Vague">
            <a:extLst>
              <a:ext uri="{FF2B5EF4-FFF2-40B4-BE49-F238E27FC236}">
                <a16:creationId xmlns:a16="http://schemas.microsoft.com/office/drawing/2014/main" id="{11BA7E3D-39BE-4EFA-9C96-B60D14381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83797" y="780478"/>
            <a:ext cx="640164" cy="640164"/>
          </a:xfrm>
          <a:prstGeom prst="rect">
            <a:avLst/>
          </a:prstGeom>
        </p:spPr>
      </p:pic>
      <p:pic>
        <p:nvPicPr>
          <p:cNvPr id="31" name="Graphique 30" descr="Soleil">
            <a:extLst>
              <a:ext uri="{FF2B5EF4-FFF2-40B4-BE49-F238E27FC236}">
                <a16:creationId xmlns:a16="http://schemas.microsoft.com/office/drawing/2014/main" id="{6716C421-96DB-4E4A-ADD6-33E1A7C5C0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64220" y="323899"/>
            <a:ext cx="479317" cy="479317"/>
          </a:xfrm>
          <a:prstGeom prst="rect">
            <a:avLst/>
          </a:prstGeom>
        </p:spPr>
      </p:pic>
      <p:pic>
        <p:nvPicPr>
          <p:cNvPr id="32" name="Graphique 31" descr="Plongée sous-marine">
            <a:extLst>
              <a:ext uri="{FF2B5EF4-FFF2-40B4-BE49-F238E27FC236}">
                <a16:creationId xmlns:a16="http://schemas.microsoft.com/office/drawing/2014/main" id="{CF226E84-FEB9-4C4C-804F-93626E3360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46679" y="5246353"/>
            <a:ext cx="914400" cy="914400"/>
          </a:xfrm>
          <a:prstGeom prst="rect">
            <a:avLst/>
          </a:prstGeom>
        </p:spPr>
      </p:pic>
      <p:pic>
        <p:nvPicPr>
          <p:cNvPr id="33" name="Graphique 32" descr="Thermomètre">
            <a:extLst>
              <a:ext uri="{FF2B5EF4-FFF2-40B4-BE49-F238E27FC236}">
                <a16:creationId xmlns:a16="http://schemas.microsoft.com/office/drawing/2014/main" id="{8DAB600D-78C1-423C-BE83-073DF985E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29928" y="2950694"/>
            <a:ext cx="914400" cy="848839"/>
          </a:xfrm>
          <a:prstGeom prst="rect">
            <a:avLst/>
          </a:prstGeom>
        </p:spPr>
      </p:pic>
      <p:pic>
        <p:nvPicPr>
          <p:cNvPr id="34" name="Image 11">
            <a:extLst>
              <a:ext uri="{FF2B5EF4-FFF2-40B4-BE49-F238E27FC236}">
                <a16:creationId xmlns:a16="http://schemas.microsoft.com/office/drawing/2014/main" id="{40E82080-36CC-4547-A406-ADCAB41368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56" y="45247"/>
            <a:ext cx="1164329" cy="11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8">
            <a:extLst>
              <a:ext uri="{FF2B5EF4-FFF2-40B4-BE49-F238E27FC236}">
                <a16:creationId xmlns:a16="http://schemas.microsoft.com/office/drawing/2014/main" id="{98710707-A0F2-48CF-A6FB-29F5825B3B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8" y="803216"/>
            <a:ext cx="1492558" cy="151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11">
            <a:extLst>
              <a:ext uri="{FF2B5EF4-FFF2-40B4-BE49-F238E27FC236}">
                <a16:creationId xmlns:a16="http://schemas.microsoft.com/office/drawing/2014/main" id="{8E86D6F7-7A49-411F-8774-8C02913B99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0" y="4184500"/>
            <a:ext cx="1164329" cy="11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94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D04CD3-8F12-437E-9CAC-9F0EB0116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66700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7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0C1145-98B1-4F9F-830E-888E00328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39" y="132980"/>
            <a:ext cx="6592040" cy="6592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911D92-5CD9-4FB3-B555-CC24620C7A49}"/>
              </a:ext>
            </a:extLst>
          </p:cNvPr>
          <p:cNvSpPr/>
          <p:nvPr/>
        </p:nvSpPr>
        <p:spPr>
          <a:xfrm>
            <a:off x="9848360" y="2356567"/>
            <a:ext cx="156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Capteur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OPUS </a:t>
            </a:r>
          </a:p>
          <a:p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Capteur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WIZ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48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36C634-9C0C-4F65-9814-E8F4C807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66700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A81CD6-C248-46B3-A272-72CF7559E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66700"/>
            <a:ext cx="6324600" cy="6324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B88818-831D-424D-83FD-7DAF821B1146}"/>
              </a:ext>
            </a:extLst>
          </p:cNvPr>
          <p:cNvSpPr/>
          <p:nvPr/>
        </p:nvSpPr>
        <p:spPr>
          <a:xfrm>
            <a:off x="8513685" y="1109708"/>
            <a:ext cx="301841" cy="3968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61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D21965-164D-49A4-8689-6C9D002E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7" y="373232"/>
            <a:ext cx="4562752" cy="45627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C881141-2182-4561-8BA8-904AB4CFF022}"/>
              </a:ext>
            </a:extLst>
          </p:cNvPr>
          <p:cNvSpPr txBox="1"/>
          <p:nvPr/>
        </p:nvSpPr>
        <p:spPr>
          <a:xfrm>
            <a:off x="1411549" y="5218305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Indicateur DCE - </a:t>
            </a:r>
            <a:r>
              <a:rPr lang="fr-FR" dirty="0" err="1"/>
              <a:t>Chla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04B5FA-CEBB-497B-8F36-B55726169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6" y="373232"/>
            <a:ext cx="4562752" cy="45627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300D735-C8AA-4121-9ECF-C7E4CC96A48F}"/>
              </a:ext>
            </a:extLst>
          </p:cNvPr>
          <p:cNvSpPr txBox="1"/>
          <p:nvPr/>
        </p:nvSpPr>
        <p:spPr>
          <a:xfrm>
            <a:off x="7325556" y="5218305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Indicateur DCE - </a:t>
            </a:r>
            <a:r>
              <a:rPr lang="fr-FR" dirty="0" err="1"/>
              <a:t>Chla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1F9F2F-BE09-4E18-B932-1148513395ED}"/>
              </a:ext>
            </a:extLst>
          </p:cNvPr>
          <p:cNvSpPr/>
          <p:nvPr/>
        </p:nvSpPr>
        <p:spPr>
          <a:xfrm>
            <a:off x="9871969" y="923278"/>
            <a:ext cx="186431" cy="186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82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6464CF-542E-4743-986A-0AB51A610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40" y="177924"/>
            <a:ext cx="6324600" cy="6324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09EFD2-F8FC-424F-946E-5296A474537F}"/>
              </a:ext>
            </a:extLst>
          </p:cNvPr>
          <p:cNvSpPr txBox="1"/>
          <p:nvPr/>
        </p:nvSpPr>
        <p:spPr>
          <a:xfrm>
            <a:off x="532660" y="1331650"/>
            <a:ext cx="183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Application du percentile 90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34EB35-892E-4668-8E21-DCD0CADBA718}"/>
              </a:ext>
            </a:extLst>
          </p:cNvPr>
          <p:cNvSpPr txBox="1"/>
          <p:nvPr/>
        </p:nvSpPr>
        <p:spPr>
          <a:xfrm>
            <a:off x="532660" y="2618913"/>
            <a:ext cx="183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Bon / très bon</a:t>
            </a:r>
          </a:p>
        </p:txBody>
      </p:sp>
    </p:spTree>
    <p:extLst>
      <p:ext uri="{BB962C8B-B14F-4D97-AF65-F5344CB8AC3E}">
        <p14:creationId xmlns:p14="http://schemas.microsoft.com/office/powerpoint/2010/main" val="27967709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831</Words>
  <Application>Microsoft Office PowerPoint</Application>
  <PresentationFormat>Grand écran</PresentationFormat>
  <Paragraphs>118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claquin</dc:creator>
  <cp:lastModifiedBy>claquin</cp:lastModifiedBy>
  <cp:revision>64</cp:revision>
  <dcterms:created xsi:type="dcterms:W3CDTF">2020-11-22T16:02:37Z</dcterms:created>
  <dcterms:modified xsi:type="dcterms:W3CDTF">2021-09-16T09:01:44Z</dcterms:modified>
</cp:coreProperties>
</file>